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20" r:id="rId4"/>
    <p:sldId id="258" r:id="rId6"/>
    <p:sldId id="371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1" r:id="rId26"/>
    <p:sldId id="392" r:id="rId27"/>
    <p:sldId id="393" r:id="rId28"/>
    <p:sldId id="394" r:id="rId29"/>
    <p:sldId id="395" r:id="rId30"/>
    <p:sldId id="321" r:id="rId31"/>
    <p:sldId id="322" r:id="rId32"/>
    <p:sldId id="427" r:id="rId33"/>
    <p:sldId id="428" r:id="rId34"/>
    <p:sldId id="323" r:id="rId35"/>
    <p:sldId id="429" r:id="rId36"/>
    <p:sldId id="430" r:id="rId37"/>
    <p:sldId id="431" r:id="rId38"/>
    <p:sldId id="433" r:id="rId39"/>
    <p:sldId id="434" r:id="rId40"/>
    <p:sldId id="435" r:id="rId41"/>
    <p:sldId id="436" r:id="rId42"/>
    <p:sldId id="437" r:id="rId43"/>
    <p:sldId id="438" r:id="rId44"/>
    <p:sldId id="439" r:id="rId45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6"/>
        <p:guide pos="39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tags" Target="tags/tag158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microsoft.com/office/2007/relationships/hdphoto" Target="../media/image7.wdp"/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8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9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image" Target="../media/image35.png"/><Relationship Id="rId5" Type="http://schemas.openxmlformats.org/officeDocument/2006/relationships/tags" Target="../tags/tag102.xml"/><Relationship Id="rId4" Type="http://schemas.openxmlformats.org/officeDocument/2006/relationships/image" Target="../media/image2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27.png"/><Relationship Id="rId4" Type="http://schemas.openxmlformats.org/officeDocument/2006/relationships/image" Target="../media/image1.png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3.xml"/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41.png"/><Relationship Id="rId3" Type="http://schemas.openxmlformats.org/officeDocument/2006/relationships/tags" Target="../tags/tag115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41.png"/><Relationship Id="rId4" Type="http://schemas.openxmlformats.org/officeDocument/2006/relationships/tags" Target="../tags/tag123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1.xml"/><Relationship Id="rId6" Type="http://schemas.openxmlformats.org/officeDocument/2006/relationships/tags" Target="../tags/tag133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5.xml"/><Relationship Id="rId5" Type="http://schemas.openxmlformats.org/officeDocument/2006/relationships/image" Target="../media/image44.png"/><Relationship Id="rId4" Type="http://schemas.openxmlformats.org/officeDocument/2006/relationships/tags" Target="../tags/tag134.xml"/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7.xml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7.xml"/><Relationship Id="rId4" Type="http://schemas.openxmlformats.org/officeDocument/2006/relationships/image" Target="../media/image45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44.xml"/><Relationship Id="rId10" Type="http://schemas.openxmlformats.org/officeDocument/2006/relationships/image" Target="../media/image47.png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5.xml"/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46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image" Target="../media/image52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image" Target="../media/image53.png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12.png"/><Relationship Id="rId3" Type="http://schemas.openxmlformats.org/officeDocument/2006/relationships/tags" Target="../tags/tag68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5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70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62714" y="1072632"/>
            <a:ext cx="1637997" cy="46651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160878" y="1779288"/>
            <a:ext cx="7870241" cy="1211457"/>
            <a:chOff x="2737435" y="1993287"/>
            <a:chExt cx="6688556" cy="1211457"/>
          </a:xfrm>
        </p:grpSpPr>
        <p:sp>
          <p:nvSpPr>
            <p:cNvPr id="16" name="文本框 15"/>
            <p:cNvSpPr txBox="1"/>
            <p:nvPr/>
          </p:nvSpPr>
          <p:spPr>
            <a:xfrm>
              <a:off x="2843983" y="1993287"/>
              <a:ext cx="6454596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rgbClr val="B88F4D"/>
                  </a:solidFill>
                  <a:latin typeface="微软雅黑" panose="020B0503020204020204" charset="-122"/>
                  <a:ea typeface="微软雅黑" panose="020B0503020204020204" charset="-122"/>
                </a:rPr>
                <a:t>习题课</a:t>
              </a:r>
              <a:endParaRPr lang="zh-CN" altLang="en-US" sz="6000" b="1" dirty="0">
                <a:solidFill>
                  <a:srgbClr val="B88F4D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737435" y="3128280"/>
              <a:ext cx="6688556" cy="76464"/>
            </a:xfrm>
            <a:prstGeom prst="rect">
              <a:avLst/>
            </a:prstGeom>
            <a:solidFill>
              <a:srgbClr val="BD93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假设寄存器 x5中存储的位组合的最右边两位有特殊的重要性，请使用一条RV32I指令，将这两位数值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读取出来。提示：读取出的数值的左边 30 位均为 0，右边两位为 x5中的位组合的最右边两位。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考虑到要使前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位保留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的值，想到按位与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运算：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ndi x6, x5, 3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可以换成其他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通用寄存器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1） 将 x5 乘 8，并将结果存于 x6 中，一条 RV32I 指令可以实现吗？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答：可以，考虑乘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就等于将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slli x6, x5, 3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2）将 x5 除以 8，并将结果存于 x6 中，一条 RV32I 指令可以实现吗？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答：可以，考虑除以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就等于将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算数右移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srai x6, x5, 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rgbClr val="FF0000"/>
                </a:solidFill>
              </a:rPr>
              <a:t>注意：区分算数右移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高位补符号位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和逻辑右移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zh-CN" altLang="en-US" sz="2000" dirty="0">
                <a:solidFill>
                  <a:srgbClr val="FF0000"/>
                </a:solidFill>
              </a:rPr>
              <a:t>高位补</a:t>
            </a:r>
            <a:r>
              <a:rPr lang="en-US" altLang="zh-CN" sz="2000" dirty="0">
                <a:solidFill>
                  <a:srgbClr val="FF0000"/>
                </a:solidFill>
              </a:rPr>
              <a:t>0)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如</a:t>
            </a:r>
            <a:r>
              <a:rPr lang="en-US" altLang="zh-CN" sz="2000" dirty="0">
                <a:solidFill>
                  <a:srgbClr val="FF0000"/>
                </a:solidFill>
              </a:rPr>
              <a:t>x5: 0x8000 0000 = -2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31</a:t>
            </a:r>
            <a:r>
              <a:rPr lang="zh-CN" altLang="en-US" sz="2000" dirty="0">
                <a:solidFill>
                  <a:srgbClr val="FF0000"/>
                </a:solidFill>
              </a:rPr>
              <a:t>，算数右移一位后：</a:t>
            </a:r>
            <a:r>
              <a:rPr lang="en-US" altLang="zh-CN" sz="2000" dirty="0">
                <a:solidFill>
                  <a:srgbClr val="FF0000"/>
                </a:solidFill>
              </a:rPr>
              <a:t>0xC000 0000 = -2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30</a:t>
            </a:r>
            <a:r>
              <a:rPr lang="zh-CN" altLang="en-US" sz="2000" dirty="0">
                <a:solidFill>
                  <a:srgbClr val="FF0000"/>
                </a:solidFill>
              </a:rPr>
              <a:t>，逻辑右移一位后：</a:t>
            </a:r>
            <a:r>
              <a:rPr lang="en-US" altLang="zh-CN" sz="2000" dirty="0">
                <a:solidFill>
                  <a:srgbClr val="FF0000"/>
                </a:solidFill>
              </a:rPr>
              <a:t>0x4000 0000 = 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30</a:t>
            </a:r>
            <a:endParaRPr 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3）使用一条 RV32I 指令，可以将 x5 中的值移至 x6 中吗？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答：考虑使用</a:t>
            </a:r>
            <a:r>
              <a:rPr lang="en-US" altLang="zh-CN" sz="2000" dirty="0">
                <a:solidFill>
                  <a:schemeClr val="tx1"/>
                </a:solidFill>
              </a:rPr>
              <a:t>0(</a:t>
            </a:r>
            <a:r>
              <a:rPr lang="zh-CN" altLang="en-US" sz="2000" dirty="0">
                <a:solidFill>
                  <a:schemeClr val="tx1"/>
                </a:solidFill>
              </a:rPr>
              <a:t>或零寄存器</a:t>
            </a:r>
            <a:r>
              <a:rPr lang="en-US" altLang="zh-CN" sz="2000" dirty="0">
                <a:solidFill>
                  <a:schemeClr val="tx1"/>
                </a:solidFill>
              </a:rPr>
              <a:t>x0)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addi x6, x5, 0  (</a:t>
            </a:r>
            <a:r>
              <a:rPr lang="zh-CN" altLang="en-US" sz="2000" dirty="0">
                <a:solidFill>
                  <a:schemeClr val="tx1"/>
                </a:solidFill>
              </a:rPr>
              <a:t>写法多种多样，</a:t>
            </a:r>
            <a:r>
              <a:rPr lang="en-US" altLang="zh-CN" sz="2000" dirty="0">
                <a:solidFill>
                  <a:schemeClr val="tx1"/>
                </a:solidFill>
              </a:rPr>
              <a:t>ori x6, x5, 0)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写一段 RV32I 指令序列，将数据在内存的单元之间移动。以移动一个字（32 位）为例，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假设该字所在的地址位于寄存器 x5 中，将其移动至寄存器 x6 保存的地址中。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答：先从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保存的地址中取出数据：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x7, 0(x5)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再将取出的数据存入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所保存的地址中：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 x7, 0(x6)	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其中，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可以替换为任意通用寄存器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r>
              <a:rPr lang="en-US" altLang="zh-CN" sz="2000" dirty="0">
                <a:solidFill>
                  <a:srgbClr val="FF0000"/>
                </a:solidFill>
              </a:rPr>
              <a:t>sw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lw</a:t>
            </a:r>
            <a:r>
              <a:rPr lang="zh-CN" altLang="en-US" sz="2000" dirty="0">
                <a:solidFill>
                  <a:srgbClr val="FF0000"/>
                </a:solidFill>
              </a:rPr>
              <a:t>都是内存与寄存器之间的操作！不是内存与内存之间的操作！故不能直接将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所保存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的地址中的数据移动到</a:t>
            </a:r>
            <a:r>
              <a:rPr lang="en-US" altLang="zh-CN" sz="2000" dirty="0">
                <a:solidFill>
                  <a:srgbClr val="FF0000"/>
                </a:solidFill>
              </a:rPr>
              <a:t>x6</a:t>
            </a:r>
            <a:r>
              <a:rPr lang="zh-CN" altLang="en-US" sz="2000" dirty="0">
                <a:solidFill>
                  <a:srgbClr val="FF0000"/>
                </a:solidFill>
              </a:rPr>
              <a:t>所保存的地址中</a:t>
            </a:r>
            <a:endParaRPr sz="2000" dirty="0">
              <a:solidFill>
                <a:srgbClr val="FF0000"/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b="1" dirty="0">
                <a:solidFill>
                  <a:schemeClr val="tx1"/>
                </a:solidFill>
              </a:rPr>
              <a:t>4.10</a:t>
            </a:r>
            <a:r>
              <a:rPr lang="en-US" altLang="zh-CN" sz="2000" dirty="0">
                <a:solidFill>
                  <a:schemeClr val="tx1"/>
                </a:solidFill>
              </a:rPr>
              <a:t> 写一段 RV32I 指令序列，将以下常数写入 x5 中：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1）20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答：考虑使用零寄存器</a:t>
            </a:r>
            <a:r>
              <a:rPr lang="en-US" altLang="zh-CN" sz="2000" dirty="0">
                <a:solidFill>
                  <a:schemeClr val="tx1"/>
                </a:solidFill>
              </a:rPr>
              <a:t>x0</a:t>
            </a:r>
            <a:r>
              <a:rPr lang="zh-CN" altLang="en-US" sz="2000" dirty="0">
                <a:solidFill>
                  <a:schemeClr val="tx1"/>
                </a:solidFill>
              </a:rPr>
              <a:t>，使用加法将</a:t>
            </a:r>
            <a:r>
              <a:rPr lang="en-US" altLang="zh-CN" sz="2000" dirty="0">
                <a:solidFill>
                  <a:schemeClr val="tx1"/>
                </a:solidFill>
              </a:rPr>
              <a:t>20(</a:t>
            </a:r>
            <a:r>
              <a:rPr lang="zh-CN" altLang="en-US" sz="2000" dirty="0">
                <a:solidFill>
                  <a:schemeClr val="tx1"/>
                </a:solidFill>
              </a:rPr>
              <a:t>可以用</a:t>
            </a:r>
            <a:r>
              <a:rPr lang="en-US" altLang="zh-CN" sz="2000" dirty="0">
                <a:solidFill>
                  <a:schemeClr val="tx1"/>
                </a:solidFill>
              </a:rPr>
              <a:t>imm12</a:t>
            </a:r>
            <a:r>
              <a:rPr lang="zh-CN" altLang="en-US" sz="2000" dirty="0">
                <a:solidFill>
                  <a:schemeClr val="tx1"/>
                </a:solidFill>
              </a:rPr>
              <a:t>表示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存入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中：</a:t>
            </a:r>
            <a:r>
              <a:rPr lang="en-US" altLang="zh-CN" sz="2000" dirty="0">
                <a:solidFill>
                  <a:schemeClr val="tx1"/>
                </a:solidFill>
              </a:rPr>
              <a:t>addi x5, x0, </a:t>
            </a:r>
            <a:r>
              <a:rPr lang="en-US" altLang="zh-CN" sz="2000" dirty="0">
                <a:solidFill>
                  <a:srgbClr val="FF0000"/>
                </a:solidFill>
              </a:rPr>
              <a:t>20</a:t>
            </a:r>
            <a:r>
              <a:rPr lang="en-US" altLang="zh-CN" sz="2000" dirty="0">
                <a:solidFill>
                  <a:schemeClr val="tx1"/>
                </a:solidFill>
              </a:rPr>
              <a:t> (</a:t>
            </a:r>
            <a:r>
              <a:rPr lang="zh-CN" altLang="en-US" sz="2000" dirty="0">
                <a:solidFill>
                  <a:schemeClr val="tx1"/>
                </a:solidFill>
              </a:rPr>
              <a:t>为何那么多</a:t>
            </a:r>
            <a:r>
              <a:rPr lang="en-US" altLang="zh-CN" sz="2000" dirty="0">
                <a:solidFill>
                  <a:schemeClr val="tx1"/>
                </a:solidFill>
              </a:rPr>
              <a:t>10?)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2）0x12345678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答：考虑先使用</a:t>
            </a:r>
            <a:r>
              <a:rPr lang="en-US" altLang="zh-CN" sz="2000" dirty="0">
                <a:solidFill>
                  <a:schemeClr val="tx1"/>
                </a:solidFill>
              </a:rPr>
              <a:t>lui</a:t>
            </a:r>
            <a:r>
              <a:rPr lang="zh-CN" altLang="en-US" sz="2000" dirty="0">
                <a:solidFill>
                  <a:schemeClr val="tx1"/>
                </a:solidFill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</a:rPr>
              <a:t>0x12345</a:t>
            </a:r>
            <a:r>
              <a:rPr lang="zh-CN" altLang="en-US" sz="2000" dirty="0">
                <a:solidFill>
                  <a:schemeClr val="tx1"/>
                </a:solidFill>
              </a:rPr>
              <a:t>移入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高</a:t>
            </a:r>
            <a:r>
              <a:rPr lang="en-US" altLang="zh-CN" sz="2000" dirty="0">
                <a:solidFill>
                  <a:srgbClr val="FF0000"/>
                </a:solidFill>
              </a:rPr>
              <a:t>20</a:t>
            </a:r>
            <a:r>
              <a:rPr lang="zh-CN" altLang="en-US" sz="2000" dirty="0">
                <a:solidFill>
                  <a:srgbClr val="FF0000"/>
                </a:solidFill>
              </a:rPr>
              <a:t>位</a:t>
            </a:r>
            <a:r>
              <a:rPr lang="zh-CN" altLang="en-US" sz="2000" dirty="0">
                <a:solidFill>
                  <a:schemeClr val="tx1"/>
                </a:solidFill>
              </a:rPr>
              <a:t>，再使用加法将</a:t>
            </a:r>
            <a:r>
              <a:rPr lang="en-US" altLang="zh-CN" sz="2000" dirty="0">
                <a:solidFill>
                  <a:schemeClr val="tx1"/>
                </a:solidFill>
              </a:rPr>
              <a:t>0x678</a:t>
            </a:r>
            <a:r>
              <a:rPr lang="zh-CN" altLang="en-US" sz="2000" dirty="0">
                <a:solidFill>
                  <a:schemeClr val="tx1"/>
                </a:solidFill>
              </a:rPr>
              <a:t>移入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低</a:t>
            </a:r>
            <a:r>
              <a:rPr lang="en-US" altLang="zh-CN" sz="2000" dirty="0">
                <a:solidFill>
                  <a:srgbClr val="FF0000"/>
                </a:solidFill>
              </a:rPr>
              <a:t>12</a:t>
            </a:r>
            <a:r>
              <a:rPr lang="zh-CN" altLang="en-US" sz="2000" dirty="0">
                <a:solidFill>
                  <a:srgbClr val="FF0000"/>
                </a:solidFill>
              </a:rPr>
              <a:t>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lui x5, 0x12345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addi x5, x5, 0x678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4.10</a:t>
            </a:r>
            <a:r>
              <a:rPr lang="en-US" altLang="zh-CN" sz="2000" dirty="0">
                <a:solidFill>
                  <a:schemeClr val="tx1"/>
                </a:solidFill>
              </a:rPr>
              <a:t> 写一段 RV32I 指令序列，将以下常数写入 x5 中：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3）0xBFFFFFF0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zh-CN" altLang="en-US" sz="2000" dirty="0">
                <a:sym typeface="+mn-ea"/>
              </a:rPr>
              <a:t>考虑先使用</a:t>
            </a:r>
            <a:r>
              <a:rPr lang="en-US" altLang="zh-CN" sz="2000" dirty="0">
                <a:sym typeface="+mn-ea"/>
              </a:rPr>
              <a:t>lui</a:t>
            </a:r>
            <a:r>
              <a:rPr lang="zh-CN" altLang="en-US" sz="2000" dirty="0">
                <a:sym typeface="+mn-ea"/>
              </a:rPr>
              <a:t>将</a:t>
            </a:r>
            <a:r>
              <a:rPr lang="en-US" altLang="zh-CN" sz="2000" dirty="0">
                <a:sym typeface="+mn-ea"/>
              </a:rPr>
              <a:t>0xBFFFF</a:t>
            </a:r>
            <a:r>
              <a:rPr lang="zh-CN" altLang="en-US" sz="2000" dirty="0">
                <a:sym typeface="+mn-ea"/>
              </a:rPr>
              <a:t>移入</a:t>
            </a:r>
            <a:r>
              <a:rPr lang="en-US" altLang="zh-CN" sz="2000" dirty="0"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高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zh-CN" altLang="en-US" sz="2000" dirty="0">
                <a:sym typeface="+mn-ea"/>
              </a:rPr>
              <a:t>，再使用加法将</a:t>
            </a:r>
            <a:r>
              <a:rPr lang="en-US" altLang="zh-CN" sz="2000" dirty="0">
                <a:sym typeface="+mn-ea"/>
              </a:rPr>
              <a:t>0xFF0</a:t>
            </a:r>
            <a:r>
              <a:rPr lang="zh-CN" altLang="en-US" sz="2000" dirty="0">
                <a:sym typeface="+mn-ea"/>
              </a:rPr>
              <a:t>移入</a:t>
            </a:r>
            <a:r>
              <a:rPr lang="en-US" altLang="zh-CN" sz="2000" dirty="0"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lui x5, 0xBFFFF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addi x5, x5, 0xFF0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错在哪？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sz="2000" b="1" dirty="0">
                <a:solidFill>
                  <a:srgbClr val="FF0000"/>
                </a:solidFill>
                <a:sym typeface="+mn-ea"/>
              </a:rPr>
              <a:t>addi</a:t>
            </a: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是需要进行符号扩展！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则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x5=0xBFFFF000 + 0xFFFFFFF0 = 0xBFFFEFF0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根本原因在于：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imm12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补码整数的范围在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-2</a:t>
            </a:r>
            <a:r>
              <a:rPr lang="en-US" altLang="zh-CN" sz="2000" baseline="30000" dirty="0">
                <a:solidFill>
                  <a:srgbClr val="FF0000"/>
                </a:solidFill>
                <a:sym typeface="+mn-ea"/>
              </a:rPr>
              <a:t>11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~2</a:t>
            </a:r>
            <a:r>
              <a:rPr lang="en-US" altLang="zh-CN" sz="2000" baseline="30000" dirty="0">
                <a:solidFill>
                  <a:srgbClr val="FF0000"/>
                </a:solidFill>
                <a:sym typeface="+mn-ea"/>
              </a:rPr>
              <a:t>11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-1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，而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0xFF0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最高位为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，在负的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部分</a:t>
            </a: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endParaRPr lang="zh-CN" altLang="en-US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正确的做法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：考虑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0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xBFFFFFF0 = ? + 0xFFFFFFF0 =&gt; ? = 0xBFFFFFF0 - 0xFFFFFFF0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则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 ? = 0xBFFFFFF0 + 0x00000010 = 0xC0000000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故：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lui x5, 0xC0000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addi x5, x5, 0xFF0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2727960" y="1754505"/>
            <a:ext cx="4330700" cy="125793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2291715" y="1623060"/>
            <a:ext cx="3884930" cy="12979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答：首先先解释每条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[D`BSYVDA{`H3OP7{1VDE4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60" y="1585595"/>
            <a:ext cx="7374255" cy="5058410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" y="2414270"/>
            <a:ext cx="3209925" cy="3114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sz="2000" dirty="0">
                <a:solidFill>
                  <a:schemeClr val="tx1"/>
                </a:solidFill>
                <a:sym typeface="+mn-ea"/>
              </a:rPr>
              <a:t>lui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高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位载入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0x10000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位保持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0x000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65582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pic>
        <p:nvPicPr>
          <p:cNvPr id="7" name="图片 6" descr="_6Z$W$U1{P[EHM~$8I4N_~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8580" y="2369820"/>
            <a:ext cx="3124200" cy="2286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820660" y="285559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U1I4IUB`H13NL@`4KA[{I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0025" y="2465070"/>
            <a:ext cx="3019425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lw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载入一个字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(32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word(mem[x18+0x4])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=word(mem[0x1000 0004])=0x2000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38213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891780" y="315531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293870" y="377888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891780" y="288163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G556B0R)K8A$]RR9MGUP7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99665"/>
            <a:ext cx="3067050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lb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位载入一个字节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byte(mem[x18+0x4])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           =byte(mem[0x1000 0004])=0x30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410845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XVZ37]R_OYJE67ZNWJ1_7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295" y="2518410"/>
            <a:ext cx="3171825" cy="195262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574280" y="335788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6402705" y="3778885"/>
            <a:ext cx="244475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7574280" y="27952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pic>
        <p:nvPicPr>
          <p:cNvPr id="7" name="图片 6" descr="3G556B0R)K8A$]RR9MGUP7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775" y="2399665"/>
            <a:ext cx="3067050" cy="21907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sw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向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所保存的地址写入一个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保存的字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(32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位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 mem[x18] = 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x19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                                 =&gt; mem[0x1000 0000]=0x2000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83476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979545" y="392620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7574280" y="27952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574280" y="306895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{RJMJXT@SQWE4293TS8GL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399665"/>
            <a:ext cx="3038475" cy="2247900"/>
          </a:xfrm>
          <a:prstGeom prst="rect">
            <a:avLst/>
          </a:prstGeom>
        </p:spPr>
      </p:pic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x21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word(mem[x19+0x4])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=word(mem[0x2000 1234])=0x0000 8000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56108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434580" y="370840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3979545" y="281368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470775" y="30873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((31{JYTAH_RL9(@@3[~(S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43150"/>
            <a:ext cx="3019425" cy="2171700"/>
          </a:xfrm>
          <a:prstGeom prst="rect">
            <a:avLst/>
          </a:prstGeom>
        </p:spPr>
      </p:pic>
      <p:pic>
        <p:nvPicPr>
          <p:cNvPr id="5" name="图片 4" descr="M[9@J{M)(5_AGG38(PKG}B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65" y="2399665"/>
            <a:ext cx="3124200" cy="18669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lb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x22</a:t>
            </a:r>
            <a:r>
              <a:rPr lang="zh-CN" altLang="en-US" sz="2000" dirty="0">
                <a:sym typeface="+mn-ea"/>
              </a:rPr>
              <a:t>低</a:t>
            </a:r>
            <a:r>
              <a:rPr lang="en-US" altLang="zh-CN" sz="2000" dirty="0">
                <a:sym typeface="+mn-ea"/>
              </a:rPr>
              <a:t>8</a:t>
            </a:r>
            <a:r>
              <a:rPr lang="zh-CN" altLang="en-US" sz="2000" dirty="0">
                <a:sym typeface="+mn-ea"/>
              </a:rPr>
              <a:t>位载入一个字节</a:t>
            </a:r>
            <a:r>
              <a:rPr lang="en-US" altLang="zh-CN" sz="2000" dirty="0">
                <a:sym typeface="+mn-ea"/>
              </a:rPr>
              <a:t>(8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byte(mem[x18+0x1])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           =byte(mem[0x1000 0001])=0x12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325183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574280" y="391922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5845175" y="3919220"/>
            <a:ext cx="31242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7574280" y="279336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四次作业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((31{JYTAH_RL9(@@3[~(S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2343150"/>
            <a:ext cx="3019425" cy="217170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sw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x19+0x3</a:t>
            </a:r>
            <a:r>
              <a:rPr lang="zh-CN" altLang="en-US" sz="2000" dirty="0">
                <a:sym typeface="+mn-ea"/>
              </a:rPr>
              <a:t>的地址写入一个</a:t>
            </a:r>
            <a:r>
              <a:rPr lang="en-US" altLang="zh-CN" sz="2000" dirty="0">
                <a:sym typeface="+mn-ea"/>
              </a:rPr>
              <a:t>x19</a:t>
            </a:r>
            <a:r>
              <a:rPr lang="zh-CN" altLang="en-US" sz="2000" dirty="0">
                <a:sym typeface="+mn-ea"/>
              </a:rPr>
              <a:t>保存的字节</a:t>
            </a:r>
            <a:r>
              <a:rPr lang="en-US" altLang="zh-CN" sz="2000" dirty="0">
                <a:sym typeface="+mn-ea"/>
              </a:rPr>
              <a:t>(8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mem[x19+0x3] = byte(x19)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       =&gt; mem[0x2000 1233]=0x30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95783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574280" y="306705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979545" y="306705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QOCKR@C}QR82G@JY)UO4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343150"/>
            <a:ext cx="3152775" cy="2228850"/>
          </a:xfrm>
          <a:prstGeom prst="rect">
            <a:avLst/>
          </a:prstGeom>
        </p:spPr>
      </p:pic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001C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x23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word(mem[x18])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=word(mem[0x1000 0000])=0x2000 1230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68414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979545" y="390906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7470775" y="418274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7470775" y="2778125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}6)GN2{A3EV76R8L0_0ET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2218055"/>
            <a:ext cx="3086100" cy="2238375"/>
          </a:xfrm>
          <a:prstGeom prst="rect">
            <a:avLst/>
          </a:prstGeom>
        </p:spPr>
      </p:pic>
      <p:pic>
        <p:nvPicPr>
          <p:cNvPr id="4" name="图片 3" descr="R~M(4(SEYHD{PBCPNKZJ7T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940" y="2343150"/>
            <a:ext cx="3143250" cy="1962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4.11</a:t>
            </a:r>
            <a:r>
              <a:rPr lang="en-US" altLang="zh-CN" sz="2000" dirty="0">
                <a:solidFill>
                  <a:schemeClr val="tx1"/>
                </a:solidFill>
              </a:rPr>
              <a:t> 当一段起始于单元 x0040 0000 的 RV32I 程序结束执行后，寄存器 x18~x23 的值分别是多少？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0020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指令，</a:t>
            </a:r>
            <a:r>
              <a:rPr lang="en-US" altLang="zh-CN" sz="2000" dirty="0">
                <a:sym typeface="+mn-ea"/>
              </a:rPr>
              <a:t>lw</a:t>
            </a:r>
            <a:r>
              <a:rPr lang="zh-CN" altLang="en-US" sz="2000" dirty="0">
                <a:sym typeface="+mn-ea"/>
              </a:rPr>
              <a:t>向</a:t>
            </a:r>
            <a:r>
              <a:rPr lang="en-US" altLang="zh-CN" sz="2000" dirty="0">
                <a:sym typeface="+mn-ea"/>
              </a:rPr>
              <a:t>x23</a:t>
            </a:r>
            <a:r>
              <a:rPr lang="zh-CN" altLang="en-US" sz="2000" dirty="0">
                <a:sym typeface="+mn-ea"/>
              </a:rPr>
              <a:t>载入一个字</a:t>
            </a:r>
            <a:r>
              <a:rPr lang="en-US" altLang="zh-CN" sz="2000" dirty="0">
                <a:sym typeface="+mn-ea"/>
              </a:rPr>
              <a:t>(32</a:t>
            </a:r>
            <a:r>
              <a:rPr lang="zh-CN" altLang="en-US" sz="2000" dirty="0">
                <a:sym typeface="+mn-ea"/>
              </a:rPr>
              <a:t>位</a:t>
            </a:r>
            <a:r>
              <a:rPr lang="en-US" altLang="zh-CN" sz="2000" dirty="0">
                <a:sym typeface="+mn-ea"/>
              </a:rPr>
              <a:t>) word(mem[x23])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                           =word(mem[0x2000 1230])=0x3040 0000</a:t>
            </a:r>
            <a:endParaRPr lang="en-US" altLang="zh-CN" sz="2000" dirty="0"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657600" lvl="8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故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x18~x23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的值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为为：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6" name="图片 5" descr="}C8YNKIIL2K264BTP{XN)(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" y="1937385"/>
            <a:ext cx="3209925" cy="311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84810" y="2410460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3979545" y="3036570"/>
            <a:ext cx="286004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7470775" y="4101465"/>
            <a:ext cx="286004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P}6)GN2{A3EV76R8L0_0ET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1730" y="4619625"/>
            <a:ext cx="3086100" cy="22383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4.12</a:t>
            </a:r>
            <a:r>
              <a:rPr lang="en-US" altLang="zh-CN" sz="2000" dirty="0">
                <a:solidFill>
                  <a:schemeClr val="tx1"/>
                </a:solidFill>
              </a:rPr>
              <a:t> 下表显示了 RV32I 内存的一部分情况：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如果条件分支指令将控制转移到 x0400 0000 单元，那么 x5 和 x6 有什么特点？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答：首先先解释每条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NCX{)K227DRUFISLUA4UOT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90" y="1544320"/>
            <a:ext cx="7767320" cy="1689735"/>
          </a:xfrm>
          <a:prstGeom prst="rect">
            <a:avLst/>
          </a:prstGeom>
        </p:spPr>
      </p:pic>
      <p:pic>
        <p:nvPicPr>
          <p:cNvPr id="4" name="图片 3" descr="%8J@RK(2XCKMOQ@[J%I)T5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4041140"/>
            <a:ext cx="3076575" cy="17716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4.12</a:t>
            </a:r>
            <a:r>
              <a:rPr lang="en-US" altLang="zh-CN" sz="2000" dirty="0">
                <a:solidFill>
                  <a:schemeClr val="tx1"/>
                </a:solidFill>
              </a:rPr>
              <a:t> 下表显示了 RV32I 内存的一部分情况：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</a:t>
            </a:r>
            <a:r>
              <a:rPr lang="zh-CN" altLang="en-US" sz="2000" dirty="0">
                <a:sym typeface="+mn-ea"/>
              </a:rPr>
              <a:t>执行</a:t>
            </a:r>
            <a:r>
              <a:rPr lang="en-US" altLang="zh-CN" sz="2000" dirty="0">
                <a:sym typeface="+mn-ea"/>
              </a:rPr>
              <a:t>x0040 0000</a:t>
            </a:r>
            <a:r>
              <a:rPr lang="zh-CN" altLang="en-US" sz="2000" dirty="0">
                <a:sym typeface="+mn-ea"/>
              </a:rPr>
              <a:t>指令：</a:t>
            </a:r>
            <a:endParaRPr lang="zh-CN" altLang="en-US" sz="2000" dirty="0"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ym typeface="+mn-ea"/>
              </a:rPr>
              <a:t>xori</a:t>
            </a:r>
            <a:r>
              <a:rPr lang="zh-CN" altLang="en-US" sz="2000" dirty="0">
                <a:sym typeface="+mn-ea"/>
              </a:rPr>
              <a:t>为按位异或，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注意立即数要符号扩展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因此得到：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200400" lvl="7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x5’ = x5 xor 0xFFFF FFFF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注意到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 0 xor 1 = 1, 1 xor 1 = 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，故相当于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x5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取反：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~x5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0004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add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为加法，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 = x5’ + x6 = ~x5 + x6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0008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xori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为按位异或，同样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有：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3200400" lvl="7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x7’ = x7 xor 0xFFFF FFFF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故相当于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取反：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x7’ = ~x7 = ~(~x5 + x6)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指令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x7‘ = x0 = 0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pc + 0xFFFF FFF4 = pc - 0xC = 0x0040 0000 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457200" lvl="1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注意这里的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0xFF4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是计算完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imm12&lt;&lt;1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来的，且需要符号扩展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)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%8J@RK(2XCKMOQ@[J%I)T5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20" y="1170940"/>
            <a:ext cx="3076575" cy="1771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36815" y="2942590"/>
            <a:ext cx="44824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故：若条件分支指令将控制转移到</a:t>
            </a:r>
            <a:r>
              <a:rPr lang="en-US" altLang="zh-CN"/>
              <a:t>x0040 0000</a:t>
            </a:r>
            <a:r>
              <a:rPr lang="zh-CN" altLang="en-US"/>
              <a:t>，</a:t>
            </a:r>
            <a:r>
              <a:rPr lang="zh-CN" altLang="en-US"/>
              <a:t>说明：</a:t>
            </a:r>
            <a:endParaRPr lang="zh-CN" altLang="en-US"/>
          </a:p>
          <a:p>
            <a:pPr marL="914400" lvl="2" indent="457200"/>
            <a:r>
              <a:rPr lang="zh-CN" altLang="en-US"/>
              <a:t> </a:t>
            </a:r>
            <a:r>
              <a:rPr lang="en-US" altLang="zh-CN"/>
              <a:t>   x7’ = 0</a:t>
            </a:r>
            <a:endParaRPr lang="en-US" altLang="zh-CN"/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            ~(~x5 + x6) = 0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     ~x5 + x6 = 0xFFFF FFFF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      ~x5 + 0x1 + x6 = 0xFFFF FFFF + 0x1</a:t>
            </a:r>
            <a:endParaRPr lang="en-US" altLang="zh-CN">
              <a:solidFill>
                <a:schemeClr val="tx1"/>
              </a:solidFill>
            </a:endParaRPr>
          </a:p>
          <a:p>
            <a:pPr marL="0" lvl="0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     -x5 + x6 = 0 (</a:t>
            </a:r>
            <a:r>
              <a:rPr lang="en-US" altLang="zh-CN">
                <a:solidFill>
                  <a:srgbClr val="FF0000"/>
                </a:solidFill>
              </a:rPr>
              <a:t>x5</a:t>
            </a:r>
            <a:r>
              <a:rPr lang="zh-CN" altLang="en-US">
                <a:solidFill>
                  <a:srgbClr val="FF0000"/>
                </a:solidFill>
              </a:rPr>
              <a:t>取反</a:t>
            </a:r>
            <a:r>
              <a:rPr lang="en-US" altLang="zh-CN">
                <a:solidFill>
                  <a:srgbClr val="FF0000"/>
                </a:solidFill>
              </a:rPr>
              <a:t>+1=-x5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en-US" altLang="zh-CN">
              <a:solidFill>
                <a:schemeClr val="tx1"/>
              </a:solidFill>
            </a:endParaRPr>
          </a:p>
          <a:p>
            <a:pPr marL="914400" lvl="2" indent="457200">
              <a:buNone/>
            </a:pPr>
            <a:r>
              <a:rPr lang="en-US" altLang="zh-CN">
                <a:solidFill>
                  <a:schemeClr val="tx1"/>
                </a:solidFill>
              </a:rPr>
              <a:t>    x5 = x6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答：首先解释每条指令：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12VVSHR%`3F}Q{@O$NI$2$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60" y="1617345"/>
            <a:ext cx="7712075" cy="3623945"/>
          </a:xfrm>
          <a:prstGeom prst="rect">
            <a:avLst/>
          </a:prstGeom>
        </p:spPr>
      </p:pic>
      <p:pic>
        <p:nvPicPr>
          <p:cNvPr id="6" name="图片 5" descr="H53948E@_(P{LP(QR7`]`@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95" y="2049145"/>
            <a:ext cx="3219450" cy="3371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答：观察这两条条件分支指令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指令</a:t>
            </a:r>
            <a:r>
              <a:rPr lang="en-US" altLang="zh-CN" sz="2000" dirty="0">
                <a:solidFill>
                  <a:schemeClr val="tx1"/>
                </a:solidFill>
              </a:rPr>
              <a:t>x0040 0010</a:t>
            </a:r>
            <a:r>
              <a:rPr lang="zh-CN" altLang="en-US" sz="2000" dirty="0">
                <a:solidFill>
                  <a:schemeClr val="tx1"/>
                </a:solidFill>
              </a:rPr>
              <a:t>：当</a:t>
            </a:r>
            <a:r>
              <a:rPr lang="en-US" altLang="zh-CN" sz="2000" dirty="0">
                <a:solidFill>
                  <a:schemeClr val="tx1"/>
                </a:solidFill>
              </a:rPr>
              <a:t>x9 = x0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</a:rPr>
              <a:t>pc + 0x0000 0008 = 0x0040 0018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指令</a:t>
            </a:r>
            <a:r>
              <a:rPr lang="en-US" altLang="zh-CN" sz="2000" dirty="0">
                <a:solidFill>
                  <a:schemeClr val="tx1"/>
                </a:solidFill>
              </a:rPr>
              <a:t>x0040 0020</a:t>
            </a:r>
            <a:r>
              <a:rPr lang="zh-CN" altLang="en-US" sz="2000" dirty="0">
                <a:solidFill>
                  <a:schemeClr val="tx1"/>
                </a:solidFill>
              </a:rPr>
              <a:t>：当</a:t>
            </a:r>
            <a:r>
              <a:rPr lang="en-US" altLang="zh-CN" sz="2000" dirty="0">
                <a:solidFill>
                  <a:schemeClr val="tx1"/>
                </a:solidFill>
              </a:rPr>
              <a:t>x7 != x0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en-US" altLang="zh-CN" sz="2000" dirty="0">
                <a:solidFill>
                  <a:schemeClr val="tx1"/>
                </a:solidFill>
              </a:rPr>
              <a:t>pc + 0xFFFF FFEC = pc - 0x14 =0x 0040 000C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注意：条件分支指令，</a:t>
            </a:r>
            <a:r>
              <a:rPr lang="en-US" altLang="zh-CN" sz="2000" dirty="0">
                <a:solidFill>
                  <a:srgbClr val="FF0000"/>
                </a:solidFill>
              </a:rPr>
              <a:t>imm12&lt;&lt;1</a:t>
            </a:r>
            <a:r>
              <a:rPr lang="zh-CN" altLang="en-US" sz="2000" dirty="0">
                <a:solidFill>
                  <a:srgbClr val="FF0000"/>
                </a:solidFill>
              </a:rPr>
              <a:t>且进行符号</a:t>
            </a:r>
            <a:r>
              <a:rPr lang="zh-CN" altLang="en-US" sz="2000" dirty="0">
                <a:solidFill>
                  <a:srgbClr val="FF0000"/>
                </a:solidFill>
              </a:rPr>
              <a:t>扩展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则</a:t>
            </a:r>
            <a:r>
              <a:rPr lang="en-US" altLang="zh-CN" sz="2000" dirty="0">
                <a:solidFill>
                  <a:schemeClr val="tx1"/>
                </a:solidFill>
              </a:rPr>
              <a:t>x0040 0000 ~ x0040 0008</a:t>
            </a:r>
            <a:r>
              <a:rPr lang="zh-CN" altLang="en-US" sz="2000" dirty="0">
                <a:solidFill>
                  <a:schemeClr val="tx1"/>
                </a:solidFill>
              </a:rPr>
              <a:t>并不在循环内，即为对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x7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x8</a:t>
            </a:r>
            <a:r>
              <a:rPr lang="zh-CN" altLang="en-US" sz="2000" dirty="0">
                <a:solidFill>
                  <a:schemeClr val="tx1"/>
                </a:solidFill>
              </a:rPr>
              <a:t>的初始化：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x5 = 0; x7 = 16; x8=1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x9 = x6 &amp; x8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</a:rPr>
              <a:t>x6 &amp; x8 = 0</a:t>
            </a:r>
            <a:r>
              <a:rPr lang="zh-CN" altLang="en-US" sz="2000" dirty="0">
                <a:solidFill>
                  <a:schemeClr val="tx1"/>
                </a:solidFill>
              </a:rPr>
              <a:t>时，跳转到</a:t>
            </a:r>
            <a:r>
              <a:rPr lang="en-US" altLang="zh-CN" sz="2000" dirty="0">
                <a:solidFill>
                  <a:schemeClr val="tx1"/>
                </a:solidFill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</a:rPr>
              <a:t>，否则进行</a:t>
            </a:r>
            <a:r>
              <a:rPr lang="en-US" altLang="zh-CN" sz="2000" dirty="0">
                <a:solidFill>
                  <a:schemeClr val="tx1"/>
                </a:solidFill>
              </a:rPr>
              <a:t>x0040 0014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0014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x5 = x5 + 1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0018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x8 = x8 &lt;&lt; 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执行</a:t>
            </a:r>
            <a:r>
              <a:rPr lang="en-US" altLang="zh-CN" sz="2000" dirty="0">
                <a:solidFill>
                  <a:schemeClr val="tx1"/>
                </a:solidFill>
              </a:rPr>
              <a:t>x0040 001c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</a:rPr>
              <a:t>x7 = x7 + 0xFFFF FFFF = x7 - 1 (</a:t>
            </a:r>
            <a:r>
              <a:rPr lang="zh-CN" altLang="en-US" sz="2000" dirty="0">
                <a:solidFill>
                  <a:srgbClr val="FF0000"/>
                </a:solidFill>
              </a:rPr>
              <a:t>注意符号扩展</a:t>
            </a:r>
            <a:r>
              <a:rPr lang="en-US" altLang="zh-CN" sz="2000" dirty="0">
                <a:solidFill>
                  <a:schemeClr val="tx1"/>
                </a:solidFill>
              </a:rPr>
              <a:t>)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0" lvl="0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当</a:t>
            </a:r>
            <a:r>
              <a:rPr lang="en-US" altLang="zh-CN" sz="2000" dirty="0">
                <a:solidFill>
                  <a:schemeClr val="tx1"/>
                </a:solidFill>
              </a:rPr>
              <a:t> x7 != x0</a:t>
            </a:r>
            <a:r>
              <a:rPr lang="zh-CN" altLang="en-US" sz="2000" dirty="0">
                <a:solidFill>
                  <a:schemeClr val="tx1"/>
                </a:solidFill>
              </a:rPr>
              <a:t>时，跳转到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，说明</a:t>
            </a:r>
            <a:r>
              <a:rPr lang="en-US" altLang="zh-CN" sz="2000" dirty="0">
                <a:solidFill>
                  <a:schemeClr val="tx1"/>
                </a:solidFill>
              </a:rPr>
              <a:t>x0040 000C</a:t>
            </a:r>
            <a:r>
              <a:rPr lang="zh-CN" altLang="en-US" sz="2000" dirty="0">
                <a:solidFill>
                  <a:schemeClr val="tx1"/>
                </a:solidFill>
              </a:rPr>
              <a:t>是循环开始</a:t>
            </a: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           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" name="图片 15" descr="H53948E@_(P{LP(QR7`]`@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2185" y="3342640"/>
            <a:ext cx="3219450" cy="337185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8775065" y="408305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8775065" y="519430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8775065" y="463867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>
            <a:off x="8775065" y="550862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17" idx="1"/>
            <a:endCxn id="21" idx="1"/>
          </p:cNvCxnSpPr>
          <p:nvPr>
            <p:custDataLst>
              <p:tags r:id="rId9"/>
            </p:custDataLst>
          </p:nvPr>
        </p:nvCxnSpPr>
        <p:spPr>
          <a:xfrm rot="10800000" flipH="1" flipV="1">
            <a:off x="8775065" y="4239895"/>
            <a:ext cx="3175" cy="1425575"/>
          </a:xfrm>
          <a:prstGeom prst="curvedConnector3">
            <a:avLst>
              <a:gd name="adj1" fmla="val -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8" idx="3"/>
            <a:endCxn id="19" idx="3"/>
          </p:cNvCxnSpPr>
          <p:nvPr>
            <p:custDataLst>
              <p:tags r:id="rId10"/>
            </p:custDataLst>
          </p:nvPr>
        </p:nvCxnSpPr>
        <p:spPr>
          <a:xfrm flipV="1">
            <a:off x="11624945" y="4796155"/>
            <a:ext cx="3175" cy="555625"/>
          </a:xfrm>
          <a:prstGeom prst="curvedConnector3">
            <a:avLst>
              <a:gd name="adj1" fmla="val 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 descr="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860" y="2061210"/>
            <a:ext cx="3585210" cy="479679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en-US" altLang="zh-CN" sz="2000" b="1" dirty="0">
                <a:solidFill>
                  <a:schemeClr val="tx1"/>
                </a:solidFill>
              </a:rPr>
              <a:t>4.13</a:t>
            </a:r>
            <a:r>
              <a:rPr lang="en-US" altLang="zh-CN" sz="2000" dirty="0">
                <a:solidFill>
                  <a:schemeClr val="tx1"/>
                </a:solidFill>
              </a:rPr>
              <a:t> 当如下 RV32I 指令序列执行至 x0040 0024 时，x5 中存储的值为 7，由此可推知 x6的什么信息？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答：按照上述的思路，可以画出流程图：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注意到</a:t>
            </a:r>
            <a:r>
              <a:rPr lang="en-US" altLang="zh-CN" sz="2000" dirty="0">
                <a:solidFill>
                  <a:schemeClr val="tx1"/>
                </a:solidFill>
              </a:rPr>
              <a:t>x8</a:t>
            </a:r>
            <a:r>
              <a:rPr lang="zh-CN" altLang="en-US" sz="2000" dirty="0">
                <a:solidFill>
                  <a:schemeClr val="tx1"/>
                </a:solidFill>
              </a:rPr>
              <a:t>无论怎么变动，都只有一位是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考虑与的真值表：</a:t>
            </a:r>
            <a:r>
              <a:rPr lang="en-US" altLang="zh-CN" sz="2000" dirty="0">
                <a:solidFill>
                  <a:schemeClr val="tx1"/>
                </a:solidFill>
              </a:rPr>
              <a:t>0 &amp; x = 0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1 &amp; x = x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则</a:t>
            </a:r>
            <a:r>
              <a:rPr lang="en-US" altLang="zh-CN" sz="2000" dirty="0">
                <a:solidFill>
                  <a:schemeClr val="tx1"/>
                </a:solidFill>
              </a:rPr>
              <a:t>x6 &amp; x8 == 0? </a:t>
            </a:r>
            <a:r>
              <a:rPr lang="zh-CN" altLang="en-US" sz="2000" dirty="0">
                <a:solidFill>
                  <a:schemeClr val="tx1"/>
                </a:solidFill>
              </a:rPr>
              <a:t>意味着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检验</a:t>
            </a: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的某一位是否为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若不为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x5+1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代表着不为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r>
              <a:rPr lang="zh-CN" altLang="en-US" sz="2000" dirty="0">
                <a:solidFill>
                  <a:schemeClr val="tx1"/>
                </a:solidFill>
              </a:rPr>
              <a:t>的位的</a:t>
            </a:r>
            <a:r>
              <a:rPr lang="zh-CN" altLang="en-US" sz="2000" dirty="0">
                <a:solidFill>
                  <a:schemeClr val="tx1"/>
                </a:solidFill>
              </a:rPr>
              <a:t>个数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同时需要注意到</a:t>
            </a:r>
            <a:r>
              <a:rPr lang="en-US" altLang="zh-CN" sz="2000" dirty="0">
                <a:solidFill>
                  <a:schemeClr val="tx1"/>
                </a:solidFill>
              </a:rPr>
              <a:t>x7 = 16</a:t>
            </a:r>
            <a:r>
              <a:rPr lang="zh-CN" altLang="en-US" sz="2000" dirty="0">
                <a:solidFill>
                  <a:schemeClr val="tx1"/>
                </a:solidFill>
              </a:rPr>
              <a:t>，每次循环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则进行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次循环，只能检查</a:t>
            </a: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的低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因此，当</a:t>
            </a:r>
            <a:r>
              <a:rPr lang="en-US" altLang="zh-CN" sz="2000" dirty="0">
                <a:solidFill>
                  <a:schemeClr val="tx1"/>
                </a:solidFill>
              </a:rPr>
              <a:t>x5</a:t>
            </a:r>
            <a:r>
              <a:rPr lang="zh-CN" altLang="en-US" sz="2000" dirty="0">
                <a:solidFill>
                  <a:schemeClr val="tx1"/>
                </a:solidFill>
              </a:rPr>
              <a:t>中存储的值为</a:t>
            </a:r>
            <a:r>
              <a:rPr lang="en-US" altLang="zh-CN" sz="2000" dirty="0">
                <a:solidFill>
                  <a:schemeClr val="tx1"/>
                </a:solidFill>
              </a:rPr>
              <a:t>7</a:t>
            </a:r>
            <a:r>
              <a:rPr lang="zh-CN" altLang="en-US" sz="2000" dirty="0">
                <a:solidFill>
                  <a:schemeClr val="tx1"/>
                </a:solidFill>
              </a:rPr>
              <a:t>时，</a:t>
            </a:r>
            <a:r>
              <a:rPr lang="zh-CN" altLang="en-US" sz="2000" dirty="0">
                <a:solidFill>
                  <a:schemeClr val="tx1"/>
                </a:solidFill>
              </a:rPr>
              <a:t>说明了：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x6</a:t>
            </a:r>
            <a:r>
              <a:rPr lang="zh-CN" altLang="en-US" sz="2000" dirty="0">
                <a:solidFill>
                  <a:schemeClr val="tx1"/>
                </a:solidFill>
              </a:rPr>
              <a:t>的低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位中有</a:t>
            </a:r>
            <a:r>
              <a:rPr lang="en-US" altLang="zh-CN" sz="2000" dirty="0">
                <a:solidFill>
                  <a:schemeClr val="tx1"/>
                </a:solidFill>
              </a:rPr>
              <a:t>7</a:t>
            </a:r>
            <a:r>
              <a:rPr lang="zh-CN" altLang="en-US" sz="2000" dirty="0">
                <a:solidFill>
                  <a:schemeClr val="tx1"/>
                </a:solidFill>
              </a:rPr>
              <a:t>个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9</a:t>
            </a:r>
            <a:r>
              <a:rPr lang="zh-CN" altLang="en-US" sz="2000" dirty="0">
                <a:solidFill>
                  <a:schemeClr val="tx1"/>
                </a:solidFill>
              </a:rPr>
              <a:t>个</a:t>
            </a:r>
            <a:r>
              <a:rPr lang="en-US" altLang="zh-CN" sz="2000" dirty="0">
                <a:solidFill>
                  <a:schemeClr val="tx1"/>
                </a:solidFill>
              </a:rPr>
              <a:t>0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           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16" name="图片 15" descr="H53948E@_(P{LP(QR7`]`@X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92185" y="3342640"/>
            <a:ext cx="3219450" cy="337185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8775065" y="408305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8775065" y="5194300"/>
            <a:ext cx="2849880" cy="31432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8775065" y="463867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8775065" y="5508625"/>
            <a:ext cx="2849880" cy="31432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曲线连接符 21"/>
          <p:cNvCxnSpPr>
            <a:stCxn id="17" idx="1"/>
            <a:endCxn id="21" idx="1"/>
          </p:cNvCxnSpPr>
          <p:nvPr>
            <p:custDataLst>
              <p:tags r:id="rId10"/>
            </p:custDataLst>
          </p:nvPr>
        </p:nvCxnSpPr>
        <p:spPr>
          <a:xfrm rot="10800000" flipH="1" flipV="1">
            <a:off x="8775065" y="4239895"/>
            <a:ext cx="3175" cy="1425575"/>
          </a:xfrm>
          <a:prstGeom prst="curvedConnector3">
            <a:avLst>
              <a:gd name="adj1" fmla="val -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8" idx="3"/>
            <a:endCxn id="19" idx="3"/>
          </p:cNvCxnSpPr>
          <p:nvPr>
            <p:custDataLst>
              <p:tags r:id="rId11"/>
            </p:custDataLst>
          </p:nvPr>
        </p:nvCxnSpPr>
        <p:spPr>
          <a:xfrm flipV="1">
            <a:off x="11624945" y="4796155"/>
            <a:ext cx="3175" cy="555625"/>
          </a:xfrm>
          <a:prstGeom prst="curvedConnector3">
            <a:avLst>
              <a:gd name="adj1" fmla="val 7500000"/>
            </a:avLst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9525" y="1756229"/>
            <a:ext cx="12201525" cy="3264898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465328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7200" b="1" spc="200" dirty="0">
              <a:solidFill>
                <a:srgbClr val="B88F4D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16902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第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charset="-122"/>
              </a:rPr>
              <a:t>五次作业</a:t>
            </a:r>
            <a:endParaRPr lang="zh-CN" altLang="en-US" sz="3200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90398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G:\2021\校庆\PPT\logo-08.pnglogo-0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02775" y="-1289050"/>
            <a:ext cx="4442460" cy="4091940"/>
          </a:xfrm>
          <a:prstGeom prst="rect">
            <a:avLst/>
          </a:prstGeom>
        </p:spPr>
      </p:pic>
      <p:pic>
        <p:nvPicPr>
          <p:cNvPr id="10" name="图片 9" descr="G:\2021\校庆\PPT\logo-09.pnglogo-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51230" y="3764598"/>
            <a:ext cx="3503930" cy="322707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12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7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答：注意条件分支需要使用标记：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 != x0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0028 - </a:t>
            </a:r>
            <a:r>
              <a:rPr lang="en-US" altLang="zh-CN" sz="2000" dirty="0">
                <a:solidFill>
                  <a:srgbClr val="FF0000"/>
                </a:solidFill>
              </a:rPr>
              <a:t>28(</a:t>
            </a:r>
            <a:r>
              <a:rPr lang="zh-CN" altLang="en-US" sz="2000" dirty="0">
                <a:solidFill>
                  <a:srgbClr val="FF0000"/>
                </a:solidFill>
              </a:rPr>
              <a:t>即</a:t>
            </a:r>
            <a:r>
              <a:rPr lang="en-US" altLang="zh-CN" sz="2000" dirty="0">
                <a:solidFill>
                  <a:srgbClr val="FF0000"/>
                </a:solidFill>
              </a:rPr>
              <a:t>0x1C)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=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000C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片段：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AC`4ZCRI1J`AFNWY1J%{1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2501265"/>
            <a:ext cx="8010525" cy="4216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72075" y="3215640"/>
            <a:ext cx="5284470" cy="2736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172075" y="5381625"/>
            <a:ext cx="5284470" cy="273685"/>
          </a:xfrm>
          <a:prstGeom prst="rect">
            <a:avLst/>
          </a:prstGeom>
          <a:noFill/>
          <a:ln w="5715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曲线连接符 8"/>
          <p:cNvCxnSpPr>
            <a:stCxn id="5" idx="3"/>
            <a:endCxn id="6" idx="3"/>
          </p:cNvCxnSpPr>
          <p:nvPr/>
        </p:nvCxnSpPr>
        <p:spPr>
          <a:xfrm>
            <a:off x="10456545" y="3352800"/>
            <a:ext cx="3175" cy="2165985"/>
          </a:xfrm>
          <a:prstGeom prst="curvedConnector3">
            <a:avLst>
              <a:gd name="adj1" fmla="val 750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2678430"/>
            <a:ext cx="3241675" cy="394081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1）单元 0 和单元 4 包含的二进制数值分别是什么？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单元 0：00000000 单元 4：01000010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2）每个单元内的二进制数值可以以不同的方式被解释，如可以表示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为无符号整数、补码整数、浮点数、ASCII 码等。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I． 将单元 0 和单元 1 解释为一个 8 位补码整数，请以十进制形式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0000 0000 = (0)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		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1111 1110 = -(0000 0001 + 1) = (-2)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G(}J~K1[GP3WOW1Q~E%BCGX"/>
          <p:cNvPicPr>
            <a:picLocks noChangeAspect="1"/>
          </p:cNvPicPr>
          <p:nvPr/>
        </p:nvPicPr>
        <p:blipFill>
          <a:blip r:embed="rId3"/>
          <a:srcRect t="2951"/>
          <a:stretch>
            <a:fillRect/>
          </a:stretch>
        </p:blipFill>
        <p:spPr>
          <a:xfrm>
            <a:off x="7731125" y="1595120"/>
            <a:ext cx="4080510" cy="52628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835" y="2678430"/>
            <a:ext cx="3241675" cy="39408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答：根据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汇编语言片段，分析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功能：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lui x5, 0x10000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设置为了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，即数据起始位置，分析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应该保存了数据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x5, 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设置为了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0014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应该保存了另一个数据地址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该地址与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保存的地址相距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个字节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=5 *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x8, x0,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x8=5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，结合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x8, x8, 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x8, x0, 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分析：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作为计数，每进行一次循环，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x8-1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时，循环结束，则总过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次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x28,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lw x29, 0(x6)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保存地址中的数据载入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x29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x28, x28, x29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 = x28 + x29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 x28,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将加法结果存回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x6, 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说明数据是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字节的，这两句将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移向对应的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个数据的地址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QMCC}A6{R4]M]FM}4NNLT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2835" y="2678430"/>
            <a:ext cx="3241675" cy="394081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机器语言程序片段实现了什么？请给出实现这一功能的 C 程序片段和 RISC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 汇编语言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答：因此，该机器语言程序片段的功能为：两个数组，分别起始于 0x10000000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和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0x10000014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，各包含5 个整数；计算两个数组之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和，结果存储与第一个数组中。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程序片段：假设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数组起始地址为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数组起始地址为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0x1000 0014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常见的错误：</a:t>
            </a:r>
            <a:r>
              <a:rPr lang="en-US" altLang="zh-CN" sz="2000" dirty="0">
                <a:solidFill>
                  <a:srgbClr val="FF0000"/>
                </a:solidFill>
              </a:rPr>
              <a:t>(1) for (i=1; i&lt;=5; i++) </a:t>
            </a:r>
            <a:r>
              <a:rPr lang="zh-CN" altLang="en-US" sz="2000" dirty="0">
                <a:solidFill>
                  <a:srgbClr val="FF0000"/>
                </a:solidFill>
              </a:rPr>
              <a:t>这样是不正确的，</a:t>
            </a:r>
            <a:r>
              <a:rPr lang="en-US" altLang="zh-CN" sz="2000" dirty="0">
                <a:solidFill>
                  <a:srgbClr val="FF0000"/>
                </a:solidFill>
              </a:rPr>
              <a:t>C</a:t>
            </a:r>
            <a:r>
              <a:rPr lang="zh-CN" altLang="en-US" sz="2000" dirty="0">
                <a:solidFill>
                  <a:srgbClr val="FF0000"/>
                </a:solidFill>
              </a:rPr>
              <a:t>语言从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开始计数，这样</a:t>
            </a:r>
            <a:r>
              <a:rPr lang="en-US" altLang="zh-CN" sz="2000" dirty="0">
                <a:solidFill>
                  <a:srgbClr val="FF0000"/>
                </a:solidFill>
              </a:rPr>
              <a:t>x[1]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的地址为</a:t>
            </a:r>
            <a:r>
              <a:rPr lang="en-US" altLang="zh-CN" sz="2000" dirty="0">
                <a:solidFill>
                  <a:srgbClr val="FF0000"/>
                </a:solidFill>
              </a:rPr>
              <a:t>0x1000 0004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</a:rPr>
              <a:t>int * p = (int *) 0x1000 0000; int * q = p + 20; </a:t>
            </a:r>
            <a:r>
              <a:rPr lang="zh-CN" altLang="en-US" sz="2000" dirty="0">
                <a:solidFill>
                  <a:srgbClr val="FF0000"/>
                </a:solidFill>
              </a:rPr>
              <a:t>有些同学直接给</a:t>
            </a:r>
            <a:r>
              <a:rPr lang="zh-CN" altLang="en-US" sz="2000" dirty="0">
                <a:solidFill>
                  <a:srgbClr val="FF0000"/>
                </a:solidFill>
              </a:rPr>
              <a:t>指针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      </a:t>
            </a:r>
            <a:r>
              <a:rPr lang="zh-CN" altLang="en-US" sz="2000" dirty="0">
                <a:solidFill>
                  <a:srgbClr val="FF0000"/>
                </a:solidFill>
              </a:rPr>
              <a:t>赋值，可以，但是注意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指针</a:t>
            </a:r>
            <a:r>
              <a:rPr lang="en-US" altLang="zh-CN" sz="2000" dirty="0">
                <a:solidFill>
                  <a:srgbClr val="FF0000"/>
                </a:solidFill>
              </a:rPr>
              <a:t>+n</a:t>
            </a:r>
            <a:r>
              <a:rPr lang="zh-CN" altLang="en-US" sz="2000" dirty="0">
                <a:solidFill>
                  <a:srgbClr val="FF0000"/>
                </a:solidFill>
              </a:rPr>
              <a:t>是指针所增加的值为</a:t>
            </a:r>
            <a:r>
              <a:rPr lang="en-US" altLang="zh-CN" sz="2000" dirty="0">
                <a:solidFill>
                  <a:srgbClr val="FF0000"/>
                </a:solidFill>
              </a:rPr>
              <a:t>n*sizeof(type)</a:t>
            </a:r>
            <a:r>
              <a:rPr lang="zh-CN" altLang="en-US" sz="2000" dirty="0">
                <a:solidFill>
                  <a:srgbClr val="FF0000"/>
                </a:solidFill>
              </a:rPr>
              <a:t>，即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      int * q = p + 20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q</a:t>
            </a:r>
            <a:r>
              <a:rPr lang="zh-CN" altLang="en-US" sz="2000" dirty="0">
                <a:solidFill>
                  <a:srgbClr val="FF0000"/>
                </a:solidFill>
              </a:rPr>
              <a:t>所指向的地址为</a:t>
            </a:r>
            <a:r>
              <a:rPr lang="en-US" altLang="zh-CN" sz="2000" dirty="0">
                <a:solidFill>
                  <a:srgbClr val="FF0000"/>
                </a:solidFill>
              </a:rPr>
              <a:t>0x1000 0000 + 20 * 4 = 0x1000 0050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JX~(D2)~S(JX`U}RHTHI@M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990" y="3044825"/>
            <a:ext cx="5219700" cy="1114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答：还是先观察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x0, 8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向后跳，不是循环，当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0014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beq x10, x0, 8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向后跳，不是循环，当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0020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jal x0, -20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向前跳，说明是循环，跳转到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x0040 001C - 20(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0x14) = x0040 0008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其余部分照写，注意三个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型指令跳转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位置需要对应的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标记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有很多同学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x5,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成了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5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P5K2F{{1N(ZN3BRJM4$((}O"/>
          <p:cNvPicPr>
            <a:picLocks noChangeAspect="1"/>
          </p:cNvPicPr>
          <p:nvPr/>
        </p:nvPicPr>
        <p:blipFill>
          <a:blip r:embed="rId3"/>
          <a:srcRect t="3838"/>
          <a:stretch>
            <a:fillRect/>
          </a:stretch>
        </p:blipFill>
        <p:spPr>
          <a:xfrm>
            <a:off x="3695700" y="3429000"/>
            <a:ext cx="8496300" cy="33248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28870" y="533527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4928870" y="438721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4928870" y="405257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4977765" y="371792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928870" y="5669915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928870" y="4721860"/>
            <a:ext cx="5436870" cy="3346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曲线连接符 10"/>
          <p:cNvCxnSpPr>
            <a:stCxn id="6" idx="3"/>
            <a:endCxn id="8" idx="3"/>
          </p:cNvCxnSpPr>
          <p:nvPr/>
        </p:nvCxnSpPr>
        <p:spPr>
          <a:xfrm flipV="1">
            <a:off x="10365740" y="3885565"/>
            <a:ext cx="48895" cy="669290"/>
          </a:xfrm>
          <a:prstGeom prst="curvedConnector3">
            <a:avLst>
              <a:gd name="adj1" fmla="val 587013"/>
            </a:avLst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/>
          <p:cNvCxnSpPr>
            <a:stCxn id="5" idx="3"/>
            <a:endCxn id="10" idx="3"/>
          </p:cNvCxnSpPr>
          <p:nvPr/>
        </p:nvCxnSpPr>
        <p:spPr>
          <a:xfrm flipV="1">
            <a:off x="10365740" y="4889500"/>
            <a:ext cx="3175" cy="613410"/>
          </a:xfrm>
          <a:prstGeom prst="curvedConnector3">
            <a:avLst>
              <a:gd name="adj1" fmla="val 75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7" idx="1"/>
            <a:endCxn id="9" idx="1"/>
          </p:cNvCxnSpPr>
          <p:nvPr/>
        </p:nvCxnSpPr>
        <p:spPr>
          <a:xfrm rot="10800000" flipH="1" flipV="1">
            <a:off x="4928870" y="4219575"/>
            <a:ext cx="3175" cy="1617345"/>
          </a:xfrm>
          <a:prstGeom prst="curvedConnector3">
            <a:avLst>
              <a:gd name="adj1" fmla="val -750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 descr="N@V]M`V}{H5XQIEBERL0HC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8490" y="3569335"/>
            <a:ext cx="2581275" cy="19335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RISC-V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汇编语言片段，类似作业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4-13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lui x8, 0x80000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 = 0x8000 0000 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其余均为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0)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x9, x0, 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设置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 = 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开始循环：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x5, x10,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x10 &amp; 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只有最高位为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，考虑与的真值表：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0&amp;x=0, 1&amp;x=x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的值要么为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要么为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0x8000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x0, next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next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0x8000 0000(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 = x9 + 1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x10, x10, 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：即令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翻倍，等同于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因此，每次循环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都会左移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位，而每次检测最高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，其实就是检测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的每位是否为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则计数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位的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结束循环：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x10, x0,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时结束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N@V]M`V}{H5XQIEBERL0H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355" y="3803015"/>
            <a:ext cx="2581275" cy="1933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85QHFINVPR8VX9]~OD`LV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995" y="3113405"/>
            <a:ext cx="3733800" cy="272415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 RV32I 机器语言程序片段实现了什么？x10 的初始值是什么时，可以使得 x9 的最终结果为 7？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请给出实现这一功能的 C 程序片段和 RISC-V 汇编语言程序片段。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答：因此，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该机器语言程序片段的功能为：计算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存储的值的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位中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的个数，当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的二进制表示中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包含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x9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的最终结果为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程序片段：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有同学也考虑到了每次只检测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的最高位，当最高位为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200400" lvl="7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因此，也给出了如下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程序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片段：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常见的错误：</a:t>
            </a:r>
            <a:r>
              <a:rPr lang="en-US" altLang="zh-CN" sz="2000" dirty="0">
                <a:solidFill>
                  <a:srgbClr val="FF0000"/>
                </a:solidFill>
              </a:rPr>
              <a:t>x=x+x</a:t>
            </a:r>
            <a:r>
              <a:rPr lang="zh-CN" altLang="en-US" sz="2000" dirty="0">
                <a:solidFill>
                  <a:srgbClr val="FF0000"/>
                </a:solidFill>
              </a:rPr>
              <a:t>这一句写在了</a:t>
            </a:r>
            <a:r>
              <a:rPr lang="en-US" altLang="zh-CN" sz="2000" dirty="0">
                <a:solidFill>
                  <a:srgbClr val="FF0000"/>
                </a:solidFill>
              </a:rPr>
              <a:t>if</a:t>
            </a:r>
            <a:r>
              <a:rPr lang="zh-CN" altLang="en-US" sz="2000" dirty="0">
                <a:solidFill>
                  <a:srgbClr val="FF0000"/>
                </a:solidFill>
              </a:rPr>
              <a:t>的里面，这样很可能陷入死循环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4" name="图片 3" descr="N@V]M`V}{H5XQIEBERL0HC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355" y="3803015"/>
            <a:ext cx="2581275" cy="1933575"/>
          </a:xfrm>
          <a:prstGeom prst="rect">
            <a:avLst/>
          </a:prstGeom>
        </p:spPr>
      </p:pic>
      <p:pic>
        <p:nvPicPr>
          <p:cNvPr id="5" name="图片 4" descr="HYUWQXD`TO1PTQ@EIIBH3H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05" y="3445510"/>
            <a:ext cx="2740025" cy="20840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T043[8N_28474}JTCV_2)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2266315"/>
            <a:ext cx="5817870" cy="42779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假设已知从 x1000 0000 开始的存储单元中存储了 10 个整数，计算这些整数的和。实现的程序如下，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但是存在 bug，请一一找出并纠正过来。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答：分析该程序，注意到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x6, x5,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，说明</a:t>
            </a:r>
            <a:r>
              <a:rPr lang="en-US" altLang="zh-CN" sz="2000" dirty="0">
                <a:solidFill>
                  <a:srgbClr val="FF0000"/>
                </a:solidFill>
              </a:rPr>
              <a:t>x6</a:t>
            </a:r>
            <a:r>
              <a:rPr lang="zh-CN" altLang="en-US" sz="2000" dirty="0">
                <a:solidFill>
                  <a:srgbClr val="FF0000"/>
                </a:solidFill>
              </a:rPr>
              <a:t>保存了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数组的结束地址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而数据均为有符号整数，为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计算数组结束地址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有误：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句应改为：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x5, </a:t>
            </a:r>
            <a:r>
              <a:rPr lang="en-US" altLang="zh-CN" sz="2000" dirty="0">
                <a:solidFill>
                  <a:srgbClr val="FF0000"/>
                </a:solidFill>
              </a:rPr>
              <a:t>40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同理，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追踪下一个整数地址有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误：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即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句应改为：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</a:t>
            </a:r>
            <a:r>
              <a:rPr lang="en-US" altLang="zh-CN" sz="2000" dirty="0">
                <a:solidFill>
                  <a:srgbClr val="FF0000"/>
                </a:solidFill>
              </a:rPr>
              <a:t>addi x6, x5, 44</a:t>
            </a:r>
            <a:r>
              <a:rPr lang="zh-CN" altLang="en-US" sz="2000" dirty="0">
                <a:solidFill>
                  <a:srgbClr val="FF0000"/>
                </a:solidFill>
              </a:rPr>
              <a:t>这里多算了一个整数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39940" y="499046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139940" y="586803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T043[8N_28474}JTCV_2)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2266315"/>
            <a:ext cx="5817870" cy="427799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假设已知从 x1000 0000 开始的存储单元中存储了 10 个整数，计算这些整数的和。实现的程序如下，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但是存在 bug，请一一找出并纠正过来。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答：有同学将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视为计数器，决定当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时跳出循环，也可以，但是这样要添加语句，而且改变了原程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的意思，不太这样做。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做法如下：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</a:t>
            </a:r>
            <a:r>
              <a:rPr lang="en-US" altLang="zh-CN" sz="2000" dirty="0">
                <a:solidFill>
                  <a:srgbClr val="FF0000"/>
                </a:solidFill>
              </a:rPr>
              <a:t>4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跟踪下一个整数地址也要修改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0D: addi x6, 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10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这里要令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0E: beq x6, 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exit #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这里当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时结束循环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之间添加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前添加均可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):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200400" lvl="7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x6, x6, -1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常见错误：没有将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修改为</a:t>
            </a:r>
            <a:r>
              <a:rPr lang="en-US" altLang="zh-CN" sz="2000" dirty="0">
                <a:solidFill>
                  <a:srgbClr val="FF0000"/>
                </a:solidFill>
              </a:rPr>
              <a:t>x0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139940" y="4990465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7139940" y="5655310"/>
            <a:ext cx="2008505" cy="14160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7139940" y="5177155"/>
            <a:ext cx="2190750" cy="16954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{TF`WS`V}%E)(RPMB4IW1X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20" y="1588135"/>
            <a:ext cx="6026150" cy="433387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对于如下程序：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1）构建符号表；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答：根据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课件：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HelloWorld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x1000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: 0x0001 0000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</a:rPr>
              <a:t>la</a:t>
            </a:r>
            <a:r>
              <a:rPr lang="zh-CN" altLang="en-US" sz="2000" dirty="0">
                <a:solidFill>
                  <a:srgbClr val="FF0000"/>
                </a:solidFill>
              </a:rPr>
              <a:t>是伪指令，实际上是两句：</a:t>
            </a:r>
            <a:r>
              <a:rPr lang="en-US" altLang="zh-CN" sz="2000" dirty="0">
                <a:solidFill>
                  <a:srgbClr val="FF0000"/>
                </a:solidFill>
              </a:rPr>
              <a:t>lui+addi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地址应该是：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0x0001 0000 + 2 * 0x4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 : 0x0001 0008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beqz</a:t>
            </a:r>
            <a:r>
              <a:rPr lang="zh-CN" altLang="en-US" sz="2000" dirty="0">
                <a:solidFill>
                  <a:srgbClr val="FF0000"/>
                </a:solidFill>
              </a:rPr>
              <a:t>虽然是伪指令，</a:t>
            </a:r>
            <a:r>
              <a:rPr lang="zh-CN" altLang="en-US" sz="2000" dirty="0">
                <a:solidFill>
                  <a:srgbClr val="FF0000"/>
                </a:solidFill>
              </a:rPr>
              <a:t>但实际上是</a:t>
            </a:r>
            <a:r>
              <a:rPr lang="en-US" altLang="zh-CN" sz="2000" dirty="0">
                <a:solidFill>
                  <a:srgbClr val="FF0000"/>
                </a:solidFill>
              </a:rPr>
              <a:t>beq x6, x0, exit</a:t>
            </a:r>
            <a:r>
              <a:rPr lang="zh-CN" altLang="en-US" sz="2000" dirty="0">
                <a:solidFill>
                  <a:srgbClr val="FF0000"/>
                </a:solidFill>
              </a:rPr>
              <a:t>一条指令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虽然是伪指令，但实际上是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jal x0, loop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一条指令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地址应该是：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0x0001 0008 + 6 * 0x4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x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: 0x0001 0020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LHH@N8AM6PS2KXI]]]E0QP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870" y="1871980"/>
            <a:ext cx="3793490" cy="9594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{TF`WS`V}%E)(RPMB4IW1XE"/>
          <p:cNvPicPr>
            <a:picLocks noChangeAspect="1"/>
          </p:cNvPicPr>
          <p:nvPr/>
        </p:nvPicPr>
        <p:blipFill>
          <a:blip r:embed="rId1"/>
          <a:srcRect r="32516"/>
          <a:stretch>
            <a:fillRect/>
          </a:stretch>
        </p:blipFill>
        <p:spPr>
          <a:xfrm>
            <a:off x="7653020" y="1031875"/>
            <a:ext cx="4017645" cy="428180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对于如下程序：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2）该程序实现了什么？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答：循环内：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x6,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HelloWorld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字符移入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beqz x6, 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x6=0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，即字符结尾跳出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x6, x6,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中的字符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，即替换成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ASCII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sb x6,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再将更新的字符存入原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位置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 x5, x5, 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追踪下一个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因此，该程序实现的功能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将“Hello, World!”字符串中的每个字符加 1 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再存回去，即“Ifmmp-!Xpsme"”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3）给出实现这一功能的 C 程序片段。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常见错误：有些同学指针没有用对，建议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不要指针和</a:t>
            </a:r>
            <a:r>
              <a:rPr lang="en-US" altLang="zh-CN" sz="2000" dirty="0">
                <a:solidFill>
                  <a:srgbClr val="FF0000"/>
                </a:solidFill>
              </a:rPr>
              <a:t>++</a:t>
            </a:r>
            <a:r>
              <a:rPr lang="zh-CN" altLang="en-US" sz="2000" dirty="0">
                <a:solidFill>
                  <a:srgbClr val="FF0000"/>
                </a:solidFill>
              </a:rPr>
              <a:t>嵌套在一起写，分开写更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不容易出错，可以自己把自己写的代码跑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一下看看是不是对的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]7N1LAJDX~GMFB0M3UL%@$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800" y="4944745"/>
            <a:ext cx="2691765" cy="19030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[CL27}6P71%QYSY[3_GOJ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0775" y="1617980"/>
            <a:ext cx="4622800" cy="505714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如下程序比较两个字符串，如果两个字符串相同，以 x8 的值为 1 结束，否则，x8 的值为 0。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答：分析两句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内保存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内保存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Second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数据为字符串，一个字符占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字节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第一句：观察上一句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x7, 0(x5)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取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First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中的一个字节到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 x7, x28, done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不相等就结束，说明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内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保存了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Second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的一个字节，因此该句子应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为：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lb x28, 0(x6)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第二句和第三句：循环中没有追踪下一个字符地址，因此</a:t>
            </a:r>
            <a:r>
              <a:rPr lang="zh-CN" altLang="en-US" sz="2000" dirty="0">
                <a:solidFill>
                  <a:schemeClr val="tx1"/>
                </a:solidFill>
              </a:rPr>
              <a:t>这两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句应该设置下一个字符地址，因此句子</a:t>
            </a:r>
            <a:r>
              <a:rPr lang="zh-CN" altLang="en-US" sz="2000" dirty="0">
                <a:solidFill>
                  <a:schemeClr val="tx1"/>
                </a:solidFill>
              </a:rPr>
              <a:t>为：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x5, x5, </a:t>
            </a:r>
            <a:r>
              <a:rPr lang="en-US" altLang="zh-CN" sz="2000" b="1" dirty="0">
                <a:solidFill>
                  <a:srgbClr val="FF0000"/>
                </a:solidFill>
              </a:rPr>
              <a:t>1	</a:t>
            </a:r>
            <a:r>
              <a:rPr lang="en-US" altLang="zh-CN" sz="2000" dirty="0">
                <a:solidFill>
                  <a:srgbClr val="FF0000"/>
                </a:solidFill>
              </a:rPr>
              <a:t>#</a:t>
            </a:r>
            <a:r>
              <a:rPr lang="zh-CN" altLang="en-US" sz="2000" dirty="0">
                <a:solidFill>
                  <a:srgbClr val="FF0000"/>
                </a:solidFill>
              </a:rPr>
              <a:t>注意：是地址增，</a:t>
            </a:r>
            <a:r>
              <a:rPr lang="en-US" altLang="zh-CN" sz="2000" dirty="0">
                <a:solidFill>
                  <a:srgbClr val="FF0000"/>
                </a:solidFill>
              </a:rPr>
              <a:t>x28, x7</a:t>
            </a:r>
            <a:r>
              <a:rPr lang="zh-CN" altLang="en-US" sz="2000" dirty="0">
                <a:solidFill>
                  <a:srgbClr val="FF0000"/>
                </a:solidFill>
              </a:rPr>
              <a:t>值增加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x6, x6, </a:t>
            </a:r>
            <a:r>
              <a:rPr lang="en-US" altLang="zh-CN" sz="2000" b="1" dirty="0">
                <a:solidFill>
                  <a:srgbClr val="FF0000"/>
                </a:solidFill>
              </a:rPr>
              <a:t>1	</a:t>
            </a:r>
            <a:r>
              <a:rPr lang="en-US" altLang="zh-CN" sz="2000" dirty="0">
                <a:solidFill>
                  <a:srgbClr val="FF0000"/>
                </a:solidFill>
              </a:rPr>
              <a:t>#</a:t>
            </a:r>
            <a:r>
              <a:rPr lang="zh-CN" altLang="en-US" sz="2000" dirty="0">
                <a:solidFill>
                  <a:srgbClr val="FF0000"/>
                </a:solidFill>
              </a:rPr>
              <a:t>注意：下一个字符地址</a:t>
            </a:r>
            <a:r>
              <a:rPr lang="en-US" altLang="zh-CN" sz="2000" dirty="0">
                <a:solidFill>
                  <a:srgbClr val="FF0000"/>
                </a:solidFill>
              </a:rPr>
              <a:t>+1</a:t>
            </a:r>
            <a:r>
              <a:rPr lang="zh-CN" altLang="en-US" sz="2000" dirty="0">
                <a:solidFill>
                  <a:srgbClr val="FF0000"/>
                </a:solidFill>
              </a:rPr>
              <a:t>，不是</a:t>
            </a:r>
            <a:r>
              <a:rPr lang="en-US" altLang="zh-CN" sz="2000" dirty="0">
                <a:solidFill>
                  <a:srgbClr val="FF0000"/>
                </a:solidFill>
              </a:rPr>
              <a:t>+4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第四句：由</a:t>
            </a:r>
            <a:r>
              <a:rPr lang="en-US" altLang="zh-CN" sz="2000" dirty="0">
                <a:solidFill>
                  <a:schemeClr val="tx1"/>
                </a:solidFill>
              </a:rPr>
              <a:t>beqz x7, exit</a:t>
            </a:r>
            <a:r>
              <a:rPr lang="zh-CN" altLang="en-US" sz="2000" dirty="0">
                <a:solidFill>
                  <a:schemeClr val="tx1"/>
                </a:solidFill>
              </a:rPr>
              <a:t>跳转而来，说明已经度到</a:t>
            </a:r>
            <a:r>
              <a:rPr lang="en-US" altLang="zh-CN" sz="2000" dirty="0">
                <a:solidFill>
                  <a:schemeClr val="tx1"/>
                </a:solidFill>
              </a:rPr>
              <a:t>First</a:t>
            </a:r>
            <a:r>
              <a:rPr lang="zh-CN" altLang="en-US" sz="2000" dirty="0">
                <a:solidFill>
                  <a:schemeClr val="tx1"/>
                </a:solidFill>
              </a:rPr>
              <a:t>字符串结尾都</a:t>
            </a:r>
            <a:r>
              <a:rPr lang="zh-CN" altLang="en-US" sz="2000" dirty="0">
                <a:solidFill>
                  <a:schemeClr val="tx1"/>
                </a:solidFill>
              </a:rPr>
              <a:t>还没有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出现不相等，说明</a:t>
            </a:r>
            <a:r>
              <a:rPr lang="en-US" altLang="zh-CN" sz="2000" dirty="0">
                <a:solidFill>
                  <a:schemeClr val="tx1"/>
                </a:solidFill>
              </a:rPr>
              <a:t>First</a:t>
            </a:r>
            <a:r>
              <a:rPr lang="zh-CN" altLang="en-US" sz="2000" dirty="0">
                <a:solidFill>
                  <a:schemeClr val="tx1"/>
                </a:solidFill>
              </a:rPr>
              <a:t>和</a:t>
            </a:r>
            <a:r>
              <a:rPr lang="en-US" altLang="zh-CN" sz="2000" dirty="0">
                <a:solidFill>
                  <a:schemeClr val="tx1"/>
                </a:solidFill>
              </a:rPr>
              <a:t>Second</a:t>
            </a:r>
            <a:r>
              <a:rPr lang="zh-CN" altLang="en-US" sz="2000" dirty="0">
                <a:solidFill>
                  <a:schemeClr val="tx1"/>
                </a:solidFill>
              </a:rPr>
              <a:t>的两个字符串相同：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2286000" lvl="5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addi x8, x0, 1	#addi x8, x8, 1</a:t>
            </a:r>
            <a:r>
              <a:rPr lang="zh-CN" altLang="en-US" sz="2000" dirty="0">
                <a:solidFill>
                  <a:srgbClr val="FF0000"/>
                </a:solidFill>
              </a:rPr>
              <a:t>也可以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II． 将单元 2 和单元 3 解释为一个 8 位无符号整数，请以十进制形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式写出结果；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1000 0000 = (128)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0111 1111 = (127)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10</a:t>
            </a:r>
            <a:endParaRPr lang="en-US" altLang="zh-CN" sz="2000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III．将单元 4 解释为 ASCII 码值；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答：单元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0100 0010 = (66)</a:t>
            </a:r>
            <a:r>
              <a:rPr lang="en-US" altLang="zh-CN" sz="2000" baseline="-2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查表得为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9" name="图片 8" descr="G(}J~K1[GP3WOW1Q~E%BCGX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951"/>
          <a:stretch>
            <a:fillRect/>
          </a:stretch>
        </p:blipFill>
        <p:spPr>
          <a:xfrm>
            <a:off x="7731125" y="1595120"/>
            <a:ext cx="4080510" cy="52628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之前，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中存储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字符串起始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：循环向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中载入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chars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的字符，直到读到字符串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结尾，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跳出循环，当跳出循环时，此时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保存字符串结尾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914400" lvl="2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注意：这里</a:t>
            </a:r>
            <a:r>
              <a:rPr lang="en-US" altLang="zh-CN" sz="2000" dirty="0">
                <a:solidFill>
                  <a:srgbClr val="FF0000"/>
                </a:solidFill>
              </a:rPr>
              <a:t>x5</a:t>
            </a:r>
            <a:r>
              <a:rPr lang="zh-CN" altLang="en-US" sz="2000" dirty="0">
                <a:solidFill>
                  <a:srgbClr val="FF0000"/>
                </a:solidFill>
              </a:rPr>
              <a:t>保存的并不是字符串的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最后一个</a:t>
            </a:r>
            <a:r>
              <a:rPr lang="zh-CN" altLang="en-US" sz="2000" dirty="0">
                <a:solidFill>
                  <a:srgbClr val="FF0000"/>
                </a:solidFill>
              </a:rPr>
              <a:t>地址，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而是再之后的一个</a:t>
            </a:r>
            <a:r>
              <a:rPr lang="zh-CN" altLang="en-US" sz="2000" dirty="0">
                <a:solidFill>
                  <a:srgbClr val="FF0000"/>
                </a:solidFill>
              </a:rPr>
              <a:t>地址！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观察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beq x5, x7, exit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 = 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时跳出循环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 x28, 0(x7)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所保存地址读取字符，说明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371600" lvl="3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也应该是字符串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96505" y="2424430"/>
            <a:ext cx="3722370" cy="1044575"/>
          </a:xfrm>
          <a:prstGeom prst="rect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的思路就出来了：一个指针从头读取字符，一个指针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从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尾读取字符，比较两个字符是否一致，不一致或两个指针相遇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结束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现在的问题是：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哪一个保存低地址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字符串起始地址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哪一个保存高地址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字符串最后一个字符地址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，注意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blt x7, x5, exit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当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 &lt; 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时，跳转到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exit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，则说明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是高地址指针，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是低地址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指针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因此第一句：</a:t>
            </a:r>
            <a:r>
              <a:rPr lang="en-US" altLang="zh-CN" sz="2000" dirty="0">
                <a:solidFill>
                  <a:srgbClr val="FF0000"/>
                </a:solidFill>
              </a:rPr>
              <a:t>addi x7, x5, -1	#</a:t>
            </a:r>
            <a:r>
              <a:rPr lang="zh-CN" altLang="en-US" sz="2000" dirty="0">
                <a:solidFill>
                  <a:srgbClr val="FF0000"/>
                </a:solidFill>
              </a:rPr>
              <a:t>注意</a:t>
            </a:r>
            <a:r>
              <a:rPr lang="en-US" altLang="zh-CN" sz="2000" dirty="0">
                <a:solidFill>
                  <a:srgbClr val="FF0000"/>
                </a:solidFill>
              </a:rPr>
              <a:t>x5-1</a:t>
            </a:r>
            <a:r>
              <a:rPr lang="zh-CN" altLang="en-US" sz="2000" dirty="0">
                <a:solidFill>
                  <a:srgbClr val="FF0000"/>
                </a:solidFill>
              </a:rPr>
              <a:t>保存的才是最后一个字符的地址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第二句：</a:t>
            </a:r>
            <a:r>
              <a:rPr lang="en-US" altLang="zh-CN" sz="2000" dirty="0">
                <a:solidFill>
                  <a:srgbClr val="FF0000"/>
                </a:solidFill>
              </a:rPr>
              <a:t>la x5, chars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</a:rPr>
              <a:t>注意：前两句不可以交换顺序！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)IZNJ_P2%O@T%Q%3Z}6_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6340" y="450215"/>
            <a:ext cx="4152900" cy="5915025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3030" y="1031875"/>
            <a:ext cx="10514330" cy="38080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5.14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如下程序判断一个字符串是否是“回文”（正向读和反向读都相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同的字符串），例如，“strts”就是回文。如果字符串是回文，程序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 x8 的值为 1 结束，否则 x8 为 0。请填空，将程序补充完整。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答：第三句：后面只有一句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且注意到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bne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比较，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lb x6, 0(x5)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第四句和第五句：追踪下一个字符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保存的低地址，需要增：</a:t>
            </a:r>
            <a:r>
              <a:rPr lang="en-US" altLang="zh-CN" sz="2000" dirty="0">
                <a:solidFill>
                  <a:srgbClr val="FF0000"/>
                </a:solidFill>
              </a:rPr>
              <a:t>addi x5, x5, </a:t>
            </a: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保存的高地址，需要减：</a:t>
            </a:r>
            <a:r>
              <a:rPr lang="en-US" altLang="zh-CN" sz="2000" dirty="0">
                <a:solidFill>
                  <a:srgbClr val="FF0000"/>
                </a:solidFill>
              </a:rPr>
              <a:t>addi x7, x7, </a:t>
            </a:r>
            <a:r>
              <a:rPr lang="en-US" altLang="zh-CN" sz="2000" b="1" dirty="0">
                <a:solidFill>
                  <a:srgbClr val="FF0000"/>
                </a:solidFill>
              </a:rPr>
              <a:t>-1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第六句：在字符相同且两指针未相遇时，需要继续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loop2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循环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0" lvl="4" indent="457200" algn="l">
              <a:lnSpc>
                <a:spcPct val="125000"/>
              </a:lnSpc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j loop2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0" lvl="0" indent="457200" algn="l">
              <a:lnSpc>
                <a:spcPct val="125000"/>
              </a:lnSpc>
              <a:buClrTx/>
              <a:buSzTx/>
              <a:buNone/>
            </a:pP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五次作业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rgbClr val="FF0000"/>
                </a:solidFill>
                <a:sym typeface="+mn-ea"/>
              </a:rPr>
              <a:t>IV．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将单元 4、5、6 和 7 解释为一个 IEEE 浮点数（32 位），请分别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以</a:t>
            </a:r>
            <a:r>
              <a:rPr sz="2000" dirty="0">
                <a:solidFill>
                  <a:srgbClr val="FF0000"/>
                </a:solidFill>
                <a:sym typeface="+mn-ea"/>
              </a:rPr>
              <a:t>大尾端和小尾端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的方式解释，给出十进制结果。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答：大尾端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r>
              <a:rPr lang="zh-CN" altLang="en-US" sz="2000" dirty="0">
                <a:solidFill>
                  <a:schemeClr val="tx1"/>
                </a:solidFill>
              </a:rPr>
              <a:t>数据的高字节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zh-CN" altLang="en-US" sz="2000" dirty="0">
                <a:solidFill>
                  <a:schemeClr val="tx1"/>
                </a:solidFill>
              </a:rPr>
              <a:t>大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在内存的低地址</a:t>
            </a:r>
            <a:r>
              <a:rPr lang="en-US" altLang="zh-CN" sz="2000" dirty="0">
                <a:solidFill>
                  <a:schemeClr val="tx1"/>
                </a:solidFill>
              </a:rPr>
              <a:t>(</a:t>
            </a:r>
            <a:r>
              <a:rPr lang="zh-CN" altLang="en-US" sz="2000" dirty="0">
                <a:solidFill>
                  <a:schemeClr val="tx1"/>
                </a:solidFill>
              </a:rPr>
              <a:t>尾端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ym typeface="+mn-ea"/>
              </a:rPr>
              <a:t>小尾端</a:t>
            </a:r>
            <a:r>
              <a:rPr lang="en-US" altLang="zh-CN" sz="2000" dirty="0">
                <a:sym typeface="+mn-ea"/>
              </a:rPr>
              <a:t>:</a:t>
            </a:r>
            <a:r>
              <a:rPr lang="zh-CN" altLang="en-US" sz="2000" dirty="0">
                <a:sym typeface="+mn-ea"/>
              </a:rPr>
              <a:t>数据的低字节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小</a:t>
            </a:r>
            <a:r>
              <a:rPr lang="en-US" altLang="zh-CN" sz="2000" dirty="0">
                <a:sym typeface="+mn-ea"/>
              </a:rPr>
              <a:t>)</a:t>
            </a:r>
            <a:r>
              <a:rPr lang="zh-CN" altLang="en-US" sz="2000" dirty="0">
                <a:sym typeface="+mn-ea"/>
              </a:rPr>
              <a:t>在内存的低地址</a:t>
            </a:r>
            <a:r>
              <a:rPr lang="en-US" altLang="zh-CN" sz="2000" dirty="0">
                <a:sym typeface="+mn-ea"/>
              </a:rPr>
              <a:t>(</a:t>
            </a:r>
            <a:r>
              <a:rPr lang="zh-CN" altLang="en-US" sz="2000" dirty="0">
                <a:sym typeface="+mn-ea"/>
              </a:rPr>
              <a:t>尾端</a:t>
            </a:r>
            <a:r>
              <a:rPr lang="en-US" altLang="zh-CN" sz="2000" dirty="0">
                <a:sym typeface="+mn-ea"/>
              </a:rPr>
              <a:t>)</a:t>
            </a:r>
            <a:endParaRPr lang="en-US" altLang="zh-CN" sz="2000" dirty="0"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6809"/>
          <a:stretch>
            <a:fillRect/>
          </a:stretch>
        </p:blipFill>
        <p:spPr>
          <a:xfrm>
            <a:off x="6078855" y="1938020"/>
            <a:ext cx="5848985" cy="1766570"/>
          </a:xfrm>
          <a:prstGeom prst="rect">
            <a:avLst/>
          </a:prstGeom>
        </p:spPr>
      </p:pic>
      <p:pic>
        <p:nvPicPr>
          <p:cNvPr id="2" name="图片 1" descr="9N61F87ZK88OEE$7V}O~PL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1160" y="4006850"/>
            <a:ext cx="3800475" cy="1628775"/>
          </a:xfrm>
          <a:prstGeom prst="rect">
            <a:avLst/>
          </a:prstGeom>
        </p:spPr>
      </p:pic>
      <p:pic>
        <p:nvPicPr>
          <p:cNvPr id="4" name="图片 3" descr="5QA}]X201P25UB}%CTXXM1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" y="2611120"/>
            <a:ext cx="4975225" cy="1758315"/>
          </a:xfrm>
          <a:prstGeom prst="rect">
            <a:avLst/>
          </a:prstGeom>
        </p:spPr>
      </p:pic>
      <p:pic>
        <p:nvPicPr>
          <p:cNvPr id="7" name="图片 6" descr="4OCFQEX~I)W~%0([$YE[AG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" y="5026660"/>
            <a:ext cx="5031105" cy="17614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下图显示了某内存的部分情况，请回答以下问题。注意：地址和数据给出的均为二进制表示。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ym typeface="+mn-ea"/>
              </a:rPr>
              <a:t>3）存储单元的内容也可以是一条指令，将单元 8、9、10 和 11 解释为一条 RV32I 指令，</a:t>
            </a:r>
            <a:endParaRPr sz="2000" dirty="0"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ym typeface="+mn-ea"/>
              </a:rPr>
              <a:t>请分别以大尾端和小尾端的方式解释，该指令表示什么？</a:t>
            </a:r>
            <a:endParaRPr sz="2000" dirty="0">
              <a:sym typeface="+mn-ea"/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答：大尾端</a:t>
            </a:r>
            <a:r>
              <a:rPr lang="en-US" altLang="zh-CN" sz="2000" dirty="0">
                <a:solidFill>
                  <a:schemeClr val="tx1"/>
                </a:solidFill>
              </a:rPr>
              <a:t>: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ym typeface="+mn-ea"/>
              </a:rPr>
              <a:t>小尾端</a:t>
            </a:r>
            <a:r>
              <a:rPr lang="en-US" altLang="zh-CN" sz="2000" dirty="0">
                <a:sym typeface="+mn-ea"/>
              </a:rPr>
              <a:t>: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4）一个二进制数值也可以被解释为一个存储单元的地址，如果存储在单元 11中的数值是一个地址，它指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的是哪个单元？那个单元里包含的二进制数值是什么？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答：单元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11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0000 0011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，指的是单元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，二进制数值：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(0111 1111)</a:t>
            </a:r>
            <a:r>
              <a:rPr lang="en-US" altLang="zh-CN" sz="2000" baseline="-25000" dirty="0">
                <a:solidFill>
                  <a:schemeClr val="tx1"/>
                </a:solidFill>
                <a:sym typeface="+mn-ea"/>
              </a:rPr>
              <a:t>2</a:t>
            </a: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7" name="图片 6" descr="VOVR[QR21CE_0%}L1`MT`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65" y="1877695"/>
            <a:ext cx="3790950" cy="1647825"/>
          </a:xfrm>
          <a:prstGeom prst="rect">
            <a:avLst/>
          </a:prstGeom>
        </p:spPr>
      </p:pic>
      <p:pic>
        <p:nvPicPr>
          <p:cNvPr id="8" name="图片 7" descr="9FEH[0IPPLP`G4GX0RJRZ4H"/>
          <p:cNvPicPr>
            <a:picLocks noChangeAspect="1"/>
          </p:cNvPicPr>
          <p:nvPr/>
        </p:nvPicPr>
        <p:blipFill>
          <a:blip r:embed="rId4"/>
          <a:srcRect t="7930"/>
          <a:stretch>
            <a:fillRect/>
          </a:stretch>
        </p:blipFill>
        <p:spPr>
          <a:xfrm>
            <a:off x="1655445" y="2240915"/>
            <a:ext cx="4234815" cy="1188085"/>
          </a:xfrm>
          <a:prstGeom prst="rect">
            <a:avLst/>
          </a:prstGeom>
        </p:spPr>
      </p:pic>
      <p:pic>
        <p:nvPicPr>
          <p:cNvPr id="9" name="图片 8" descr="N9ZY~3D{01I]$CA)0G]78OM"/>
          <p:cNvPicPr>
            <a:picLocks noChangeAspect="1"/>
          </p:cNvPicPr>
          <p:nvPr/>
        </p:nvPicPr>
        <p:blipFill>
          <a:blip r:embed="rId5"/>
          <a:srcRect t="12774"/>
          <a:stretch>
            <a:fillRect/>
          </a:stretch>
        </p:blipFill>
        <p:spPr>
          <a:xfrm>
            <a:off x="1584325" y="3429000"/>
            <a:ext cx="4277360" cy="1109980"/>
          </a:xfrm>
          <a:prstGeom prst="rect">
            <a:avLst/>
          </a:prstGeom>
        </p:spPr>
      </p:pic>
      <p:pic>
        <p:nvPicPr>
          <p:cNvPr id="10" name="图片 9" descr="BT`2C35X)}NNFRZ(~R{%PB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40" y="5441315"/>
            <a:ext cx="3352800" cy="3714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假设一个 16 位的指令采取如下格式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如果共有 12 个操作码和 8 个寄存器，那么，“补码整数”能够表示的数值范围是什么？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8 &lt; 12 &lt; 16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4</a:t>
            </a:r>
            <a:r>
              <a:rPr lang="zh-CN" altLang="en-US" sz="2000" dirty="0">
                <a:solidFill>
                  <a:schemeClr val="tx1"/>
                </a:solidFill>
              </a:rPr>
              <a:t>位表示所有操作码；</a:t>
            </a:r>
            <a:r>
              <a:rPr lang="en-US" altLang="zh-CN" sz="2000" dirty="0">
                <a:solidFill>
                  <a:schemeClr val="tx1"/>
                </a:solidFill>
              </a:rPr>
              <a:t>8</a:t>
            </a:r>
            <a:r>
              <a:rPr lang="zh-CN" altLang="en-US" sz="2000" dirty="0">
                <a:solidFill>
                  <a:schemeClr val="tx1"/>
                </a:solidFill>
              </a:rPr>
              <a:t>个寄存器，故需要</a:t>
            </a:r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位表示</a:t>
            </a:r>
            <a:r>
              <a:rPr lang="zh-CN" altLang="en-US" sz="2000" dirty="0">
                <a:solidFill>
                  <a:schemeClr val="tx1"/>
                </a:solidFill>
              </a:rPr>
              <a:t>一个寄存器。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剩余位数</a:t>
            </a:r>
            <a:r>
              <a:rPr lang="en-US" altLang="zh-CN" sz="2000" dirty="0">
                <a:solidFill>
                  <a:schemeClr val="tx1"/>
                </a:solidFill>
              </a:rPr>
              <a:t>=16-4-</a:t>
            </a:r>
            <a:r>
              <a:rPr lang="en-US" altLang="zh-CN" sz="2000" dirty="0">
                <a:solidFill>
                  <a:srgbClr val="FF0000"/>
                </a:solidFill>
              </a:rPr>
              <a:t>(3*2)</a:t>
            </a:r>
            <a:r>
              <a:rPr lang="en-US" altLang="zh-CN" sz="2000" dirty="0">
                <a:solidFill>
                  <a:schemeClr val="tx1"/>
                </a:solidFill>
              </a:rPr>
              <a:t> = 6 (</a:t>
            </a:r>
            <a:r>
              <a:rPr lang="zh-CN" altLang="en-US" sz="2000" dirty="0">
                <a:solidFill>
                  <a:schemeClr val="tx1"/>
                </a:solidFill>
              </a:rPr>
              <a:t>有两个寄存器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</a:rPr>
              <a:t>补码整数</a:t>
            </a:r>
            <a:r>
              <a:rPr lang="zh-CN" altLang="en-US" sz="2000" dirty="0">
                <a:solidFill>
                  <a:schemeClr val="tx1"/>
                </a:solidFill>
              </a:rPr>
              <a:t>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5 </a:t>
            </a:r>
            <a:r>
              <a:rPr lang="en-US" altLang="zh-CN" sz="2000" dirty="0">
                <a:solidFill>
                  <a:schemeClr val="tx1"/>
                </a:solidFill>
              </a:rPr>
              <a:t>~ 2</a:t>
            </a:r>
            <a:r>
              <a:rPr lang="en-US" altLang="zh-CN" sz="2000" baseline="30000" dirty="0">
                <a:solidFill>
                  <a:schemeClr val="tx1"/>
                </a:solidFill>
              </a:rPr>
              <a:t>5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-32 ~ 31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b="1" dirty="0">
                <a:solidFill>
                  <a:schemeClr val="tx1"/>
                </a:solidFill>
              </a:rPr>
              <a:t>4.3</a:t>
            </a:r>
            <a:r>
              <a:rPr lang="zh-CN" altLang="en-US" sz="2000" dirty="0">
                <a:solidFill>
                  <a:schemeClr val="tx1"/>
                </a:solidFill>
              </a:rPr>
              <a:t> 假设一个 32 位的指令采取如下格式：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如果共有 200 个操作码和 60 个寄存器，“无符号整数”能够表示的最大数是多少？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128 &lt; 200 &lt; 256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8</a:t>
            </a:r>
            <a:r>
              <a:rPr lang="zh-CN" altLang="en-US" sz="2000" dirty="0">
                <a:solidFill>
                  <a:schemeClr val="tx1"/>
                </a:solidFill>
              </a:rPr>
              <a:t>位表示所有操作码；</a:t>
            </a:r>
            <a:r>
              <a:rPr lang="en-US" altLang="zh-CN" sz="2000" dirty="0">
                <a:solidFill>
                  <a:schemeClr val="tx1"/>
                </a:solidFill>
              </a:rPr>
              <a:t>32 &lt; 60 &lt; 64</a:t>
            </a:r>
            <a:r>
              <a:rPr lang="zh-CN" altLang="en-US" sz="2000" dirty="0">
                <a:solidFill>
                  <a:schemeClr val="tx1"/>
                </a:solidFill>
              </a:rPr>
              <a:t>，故需要</a:t>
            </a:r>
            <a:r>
              <a:rPr lang="en-US" altLang="zh-CN" sz="2000" dirty="0">
                <a:solidFill>
                  <a:schemeClr val="tx1"/>
                </a:solidFill>
              </a:rPr>
              <a:t>6</a:t>
            </a:r>
            <a:r>
              <a:rPr lang="zh-CN" altLang="en-US" sz="2000" dirty="0">
                <a:solidFill>
                  <a:schemeClr val="tx1"/>
                </a:solidFill>
              </a:rPr>
              <a:t>位表示一个</a:t>
            </a:r>
            <a:r>
              <a:rPr lang="zh-CN" altLang="en-US" sz="2000" dirty="0">
                <a:solidFill>
                  <a:schemeClr val="tx1"/>
                </a:solidFill>
              </a:rPr>
              <a:t>寄存器。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剩余位数</a:t>
            </a:r>
            <a:r>
              <a:rPr lang="en-US" altLang="zh-CN" sz="2000" dirty="0">
                <a:solidFill>
                  <a:schemeClr val="tx1"/>
                </a:solidFill>
              </a:rPr>
              <a:t>=32-8-</a:t>
            </a:r>
            <a:r>
              <a:rPr lang="en-US" altLang="zh-CN" sz="2000" dirty="0">
                <a:solidFill>
                  <a:srgbClr val="FF0000"/>
                </a:solidFill>
              </a:rPr>
              <a:t>(6*3)</a:t>
            </a:r>
            <a:r>
              <a:rPr lang="en-US" altLang="zh-CN" sz="2000" dirty="0">
                <a:solidFill>
                  <a:schemeClr val="tx1"/>
                </a:solidFill>
              </a:rPr>
              <a:t>=6 (</a:t>
            </a:r>
            <a:r>
              <a:rPr lang="zh-CN" altLang="en-US" sz="2000" dirty="0">
                <a:solidFill>
                  <a:schemeClr val="tx1"/>
                </a:solidFill>
              </a:rPr>
              <a:t>有三个寄存器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</a:rPr>
              <a:t>无符号整数</a:t>
            </a:r>
            <a:r>
              <a:rPr lang="zh-CN" altLang="en-US" sz="2000" dirty="0">
                <a:solidFill>
                  <a:schemeClr val="tx1"/>
                </a:solidFill>
              </a:rPr>
              <a:t>最大：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en-US" altLang="zh-CN" sz="2000" baseline="30000" dirty="0">
                <a:solidFill>
                  <a:schemeClr val="tx1"/>
                </a:solidFill>
              </a:rPr>
              <a:t>6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63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BG%FN3NCMWT_LXYZ73ZVW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441450"/>
            <a:ext cx="5905500" cy="476250"/>
          </a:xfrm>
          <a:prstGeom prst="rect">
            <a:avLst/>
          </a:prstGeom>
        </p:spPr>
      </p:pic>
      <p:pic>
        <p:nvPicPr>
          <p:cNvPr id="4" name="图片 3" descr="IQZS7ZCD2U3GTOZOG2TH@Q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990" y="3708400"/>
            <a:ext cx="7648575" cy="4572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对于 RV32I 的 I-类型指令，请回答以下问题：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1）立即数的范围是多少？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r>
              <a:rPr lang="zh-CN" altLang="en-US" sz="2000" dirty="0">
                <a:solidFill>
                  <a:schemeClr val="tx1"/>
                </a:solidFill>
              </a:rPr>
              <a:t>位补码整数范围：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11</a:t>
            </a:r>
            <a:r>
              <a:rPr lang="en-US" altLang="zh-CN" sz="2000" dirty="0">
                <a:solidFill>
                  <a:schemeClr val="tx1"/>
                </a:solidFill>
              </a:rPr>
              <a:t>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11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-2048 ~ 2047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2）如果重新定义 RV32I 的 I-类型指令，使得立即数表示无符号整数，那么，立即数的范围是多少？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</a:t>
            </a:r>
            <a:r>
              <a:rPr lang="en-US" altLang="zh-CN" sz="2000" dirty="0">
                <a:solidFill>
                  <a:schemeClr val="tx1"/>
                </a:solidFill>
              </a:rPr>
              <a:t>12</a:t>
            </a:r>
            <a:r>
              <a:rPr lang="zh-CN" altLang="en-US" sz="2000" dirty="0">
                <a:solidFill>
                  <a:schemeClr val="tx1"/>
                </a:solidFill>
              </a:rPr>
              <a:t>位无符号整数范围：</a:t>
            </a:r>
            <a:r>
              <a:rPr lang="en-US" altLang="zh-CN" sz="2000" dirty="0">
                <a:solidFill>
                  <a:schemeClr val="tx1"/>
                </a:solidFill>
              </a:rPr>
              <a:t>0~2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12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，即</a:t>
            </a:r>
            <a:r>
              <a:rPr lang="en-US" altLang="zh-CN" sz="2000" dirty="0">
                <a:solidFill>
                  <a:schemeClr val="tx1"/>
                </a:solidFill>
              </a:rPr>
              <a:t>0~4095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3）如果重新定义 RV32I 指令集，将寄存器的数量从 32 个降低到 16 个，那么，在 I-类型的指令中能够表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示的立即数的最大值是多少？假设立即数仍表示补码整数。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答：寄存器变为</a:t>
            </a:r>
            <a:r>
              <a:rPr lang="en-US" altLang="zh-CN" sz="2000" dirty="0">
                <a:solidFill>
                  <a:schemeClr val="tx1"/>
                </a:solidFill>
              </a:rPr>
              <a:t>16</a:t>
            </a:r>
            <a:r>
              <a:rPr lang="zh-CN" altLang="en-US" sz="2000" dirty="0">
                <a:solidFill>
                  <a:schemeClr val="tx1"/>
                </a:solidFill>
              </a:rPr>
              <a:t>个，每个寄存器多出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位给立即数，则立即数位数变为</a:t>
            </a:r>
            <a:r>
              <a:rPr lang="en-US" altLang="zh-CN" sz="2000" dirty="0">
                <a:solidFill>
                  <a:schemeClr val="tx1"/>
                </a:solidFill>
              </a:rPr>
              <a:t>12+2=14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14</a:t>
            </a:r>
            <a:r>
              <a:rPr lang="zh-CN" altLang="en-US" sz="2000" dirty="0">
                <a:solidFill>
                  <a:schemeClr val="tx1"/>
                </a:solidFill>
              </a:rPr>
              <a:t>位补码整数最大值为：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en-US" altLang="zh-CN" sz="2000" baseline="30000" dirty="0">
                <a:solidFill>
                  <a:schemeClr val="tx1"/>
                </a:solidFill>
              </a:rPr>
              <a:t>13</a:t>
            </a:r>
            <a:r>
              <a:rPr lang="en-US" altLang="zh-CN" sz="2000" dirty="0">
                <a:solidFill>
                  <a:schemeClr val="tx1"/>
                </a:solidFill>
              </a:rPr>
              <a:t>-1 = 8191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5" name="图片 4" descr="YM10TN~T8SKE$(R`PJMYYR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470660"/>
            <a:ext cx="9086850" cy="466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13030" y="1031875"/>
            <a:ext cx="11698605" cy="24936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对于 RV32I 的 R-类型指令，如果重新定义 RV32I 指令集，将寄存器的数量从 32 个增加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至 128 个，是否可行？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位；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opcode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剩余位数：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32-7-3-7=15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，每一个寄存器最大位数：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15/3=5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个寄存器需要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位表示，故不可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注意：规定好的</a:t>
            </a:r>
            <a:r>
              <a:rPr lang="en-US" altLang="zh-CN" sz="2000" dirty="0">
                <a:solidFill>
                  <a:srgbClr val="FF0000"/>
                </a:solidFill>
              </a:rPr>
              <a:t>funct7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funct3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opcode</a:t>
            </a:r>
            <a:r>
              <a:rPr lang="zh-CN" altLang="en-US" sz="2000" dirty="0">
                <a:solidFill>
                  <a:srgbClr val="FF0000"/>
                </a:solidFill>
              </a:rPr>
              <a:t>的位数不可变动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假设某计算机的内存包括 65536 个单元，每个单元包含 16 位的内容，请回答以下问题：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1）需要多少位表示地址？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答：</a:t>
            </a:r>
            <a:r>
              <a:rPr lang="zh-CN" sz="2000" dirty="0">
                <a:solidFill>
                  <a:srgbClr val="FF0000"/>
                </a:solidFill>
              </a:rPr>
              <a:t>一个单元对应一个地址</a:t>
            </a: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=65536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，故需要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位表示地址。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2）假设每条指令都由 16 位组成，操作码占 4 位，寄存器占 3 位。其中一条指令与 RV32I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l">
              <a:lnSpc>
                <a:spcPct val="125000"/>
              </a:lnSpc>
              <a:buNone/>
            </a:pPr>
            <a:r>
              <a:rPr 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 jal 指令工作机制类似，那么，PC 相对偏移范围是多少？</a:t>
            </a:r>
            <a:endParaRPr 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l">
              <a:lnSpc>
                <a:spcPct val="125000"/>
              </a:lnSpc>
            </a:pPr>
            <a:endParaRPr lang="zh-CN" altLang="en-US" sz="2000" dirty="0">
              <a:solidFill>
                <a:schemeClr val="tx1"/>
              </a:solidFill>
            </a:endParaRPr>
          </a:p>
          <a:p>
            <a:pPr lvl="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答：立即数位数</a:t>
            </a:r>
            <a:r>
              <a:rPr lang="en-US" altLang="zh-CN" sz="2000" dirty="0">
                <a:solidFill>
                  <a:schemeClr val="tx1"/>
                </a:solidFill>
              </a:rPr>
              <a:t>=16-4-3=9</a:t>
            </a:r>
            <a:r>
              <a:rPr lang="zh-CN" altLang="en-US" sz="2000" dirty="0">
                <a:solidFill>
                  <a:schemeClr val="tx1"/>
                </a:solidFill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</a:rPr>
              <a:t>imm9</a:t>
            </a:r>
            <a:r>
              <a:rPr lang="zh-CN" altLang="en-US" sz="2000" dirty="0">
                <a:solidFill>
                  <a:schemeClr val="tx1"/>
                </a:solidFill>
              </a:rPr>
              <a:t>补码整数范围：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8</a:t>
            </a:r>
            <a:r>
              <a:rPr lang="en-US" altLang="zh-CN" sz="2000" dirty="0">
                <a:solidFill>
                  <a:schemeClr val="tx1"/>
                </a:solidFill>
              </a:rPr>
              <a:t>~2</a:t>
            </a:r>
            <a:r>
              <a:rPr lang="en-US" altLang="zh-CN" sz="2000" baseline="30000" dirty="0">
                <a:solidFill>
                  <a:schemeClr val="tx1"/>
                </a:solidFill>
              </a:rPr>
              <a:t>8</a:t>
            </a:r>
            <a:r>
              <a:rPr lang="en-US" altLang="zh-CN" sz="2000" dirty="0">
                <a:solidFill>
                  <a:schemeClr val="tx1"/>
                </a:solidFill>
              </a:rPr>
              <a:t>-1</a:t>
            </a:r>
            <a:r>
              <a:rPr lang="zh-CN" altLang="en-US" sz="2000" dirty="0">
                <a:solidFill>
                  <a:schemeClr val="tx1"/>
                </a:solidFill>
              </a:rPr>
              <a:t>，则</a:t>
            </a:r>
            <a:r>
              <a:rPr lang="en-US" altLang="zh-CN" sz="2000" dirty="0">
                <a:solidFill>
                  <a:schemeClr val="tx1"/>
                </a:solidFill>
              </a:rPr>
              <a:t>imm9&lt;&lt;1</a:t>
            </a:r>
            <a:r>
              <a:rPr lang="zh-CN" altLang="en-US" sz="2000" dirty="0">
                <a:solidFill>
                  <a:schemeClr val="tx1"/>
                </a:solidFill>
              </a:rPr>
              <a:t>范围：</a:t>
            </a:r>
            <a:r>
              <a:rPr lang="en-US" altLang="zh-CN" sz="2000" dirty="0">
                <a:solidFill>
                  <a:schemeClr val="tx1"/>
                </a:solidFill>
              </a:rPr>
              <a:t>-2</a:t>
            </a:r>
            <a:r>
              <a:rPr lang="en-US" altLang="zh-CN" sz="2000" baseline="30000" dirty="0">
                <a:solidFill>
                  <a:schemeClr val="tx1"/>
                </a:solidFill>
              </a:rPr>
              <a:t>9</a:t>
            </a:r>
            <a:r>
              <a:rPr lang="en-US" altLang="zh-CN" sz="2000" dirty="0">
                <a:solidFill>
                  <a:schemeClr val="tx1"/>
                </a:solidFill>
              </a:rPr>
              <a:t>~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baseline="30000" dirty="0">
                <a:solidFill>
                  <a:srgbClr val="FF0000"/>
                </a:solidFill>
              </a:rPr>
              <a:t>9</a:t>
            </a:r>
            <a:r>
              <a:rPr lang="en-US" altLang="zh-CN" sz="2000" dirty="0">
                <a:solidFill>
                  <a:srgbClr val="FF0000"/>
                </a:solidFill>
              </a:rPr>
              <a:t>-2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0" indent="457200" algn="l">
              <a:lnSpc>
                <a:spcPct val="125000"/>
              </a:lnSpc>
            </a:pPr>
            <a:r>
              <a:rPr lang="zh-CN" altLang="en-US" sz="2000" dirty="0">
                <a:solidFill>
                  <a:schemeClr val="tx1"/>
                </a:solidFill>
              </a:rPr>
              <a:t>即</a:t>
            </a:r>
            <a:r>
              <a:rPr lang="en-US" altLang="zh-CN" sz="2000" dirty="0">
                <a:solidFill>
                  <a:schemeClr val="tx1"/>
                </a:solidFill>
              </a:rPr>
              <a:t>PC</a:t>
            </a:r>
            <a:r>
              <a:rPr lang="zh-CN" altLang="en-US" sz="2000" dirty="0">
                <a:solidFill>
                  <a:schemeClr val="tx1"/>
                </a:solidFill>
              </a:rPr>
              <a:t>相对偏移范围是：</a:t>
            </a:r>
            <a:r>
              <a:rPr lang="en-US" altLang="zh-CN" sz="2000" dirty="0">
                <a:solidFill>
                  <a:schemeClr val="tx1"/>
                </a:solidFill>
              </a:rPr>
              <a:t>-512~510 (</a:t>
            </a:r>
            <a:r>
              <a:rPr lang="zh-CN" altLang="en-US" sz="2000" dirty="0">
                <a:solidFill>
                  <a:srgbClr val="FF0000"/>
                </a:solidFill>
              </a:rPr>
              <a:t>注意：只会取其中偶数部分</a:t>
            </a:r>
            <a:r>
              <a:rPr lang="en-US" altLang="zh-CN" sz="2000" dirty="0">
                <a:solidFill>
                  <a:schemeClr val="tx1"/>
                </a:solidFill>
              </a:rPr>
              <a:t>)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77746" y="450243"/>
            <a:ext cx="249299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srgbClr val="BD934E"/>
                </a:solidFill>
              </a:rPr>
              <a:t>第</a:t>
            </a:r>
            <a:r>
              <a:rPr lang="zh-CN" altLang="en-US" sz="2000" dirty="0">
                <a:solidFill>
                  <a:srgbClr val="BD934E"/>
                </a:solidFill>
              </a:rPr>
              <a:t>四次作业</a:t>
            </a:r>
            <a:endParaRPr lang="zh-CN" altLang="en-US" sz="2000" dirty="0">
              <a:solidFill>
                <a:srgbClr val="BD934E"/>
              </a:solidFill>
            </a:endParaRPr>
          </a:p>
        </p:txBody>
      </p:sp>
      <p:pic>
        <p:nvPicPr>
          <p:cNvPr id="20" name="图片 19" descr="G:\2021\校庆\PPT\logo-08.pnglogo-0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211" y="132483"/>
            <a:ext cx="2636375" cy="838746"/>
          </a:xfrm>
          <a:prstGeom prst="rect">
            <a:avLst/>
          </a:prstGeom>
        </p:spPr>
      </p:pic>
      <p:pic>
        <p:nvPicPr>
          <p:cNvPr id="2" name="图片 1" descr="`8A8E_L[NQ$PS86EW(ICB6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5" y="1907540"/>
            <a:ext cx="9096375" cy="409575"/>
          </a:xfrm>
          <a:prstGeom prst="rect">
            <a:avLst/>
          </a:prstGeom>
        </p:spPr>
      </p:pic>
      <p:pic>
        <p:nvPicPr>
          <p:cNvPr id="4" name="图片 3" descr="H}RK)FURX)_)NYT01C_0VY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30" y="5741670"/>
            <a:ext cx="9934575" cy="3524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p="http://schemas.openxmlformats.org/presentationml/2006/main">
  <p:tag name="COMMONDATA" val="eyJoZGlkIjoiM2JkNGU0Y2EwOWYwOTEyNTNjNzdhOGFlMDUxOWIyNDIifQ=="/>
  <p:tag name="KSO_WPP_MARK_KEY" val="fecc28bf-76f2-4759-a808-d6f6887f1764"/>
  <p:tag name="commondata" val="eyJoZGlkIjoiODdmMmRkZmQ5MmE0MjA5ODNkM2FiOWZkZTlkMGM3MDkifQ==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11320</Words>
  <Application>WPS 演示</Application>
  <PresentationFormat>宽屏</PresentationFormat>
  <Paragraphs>568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ヾ(*´∀｀*)ﾉ辛</cp:lastModifiedBy>
  <cp:revision>316</cp:revision>
  <dcterms:created xsi:type="dcterms:W3CDTF">2019-06-19T02:08:00Z</dcterms:created>
  <dcterms:modified xsi:type="dcterms:W3CDTF">2024-06-06T01:27:37Z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07D8DADA915D4DB7A53FE93F266ECB4C</vt:lpwstr>
  </property>
</Properties>
</file>